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8" r:id="rId1"/>
  </p:sldMasterIdLst>
  <p:notesMasterIdLst>
    <p:notesMasterId r:id="rId25"/>
  </p:notesMasterIdLst>
  <p:sldIdLst>
    <p:sldId id="256" r:id="rId2"/>
    <p:sldId id="257" r:id="rId3"/>
    <p:sldId id="258" r:id="rId4"/>
    <p:sldId id="259" r:id="rId5"/>
    <p:sldId id="289" r:id="rId6"/>
    <p:sldId id="262" r:id="rId7"/>
    <p:sldId id="263" r:id="rId8"/>
    <p:sldId id="264" r:id="rId9"/>
    <p:sldId id="265" r:id="rId10"/>
    <p:sldId id="269" r:id="rId11"/>
    <p:sldId id="266" r:id="rId12"/>
    <p:sldId id="267" r:id="rId13"/>
    <p:sldId id="270" r:id="rId14"/>
    <p:sldId id="268" r:id="rId15"/>
    <p:sldId id="271" r:id="rId16"/>
    <p:sldId id="286" r:id="rId17"/>
    <p:sldId id="288" r:id="rId18"/>
    <p:sldId id="274" r:id="rId19"/>
    <p:sldId id="276" r:id="rId20"/>
    <p:sldId id="273" r:id="rId21"/>
    <p:sldId id="290" r:id="rId22"/>
    <p:sldId id="283" r:id="rId23"/>
    <p:sldId id="284" r:id="rId24"/>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Fred Z" initials="FZ" lastIdx="2" clrIdx="0">
    <p:extLst>
      <p:ext uri="{19B8F6BF-5375-455C-9EA6-DF929625EA0E}">
        <p15:presenceInfo xmlns:p15="http://schemas.microsoft.com/office/powerpoint/2012/main" userId="21e9382638e98b4d"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192A55"/>
    <a:srgbClr val="3E00A0"/>
    <a:srgbClr val="F2ECFF"/>
    <a:srgbClr val="92D050"/>
    <a:srgbClr val="1C2C5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130" autoAdjust="0"/>
    <p:restoredTop sz="80972" autoAdjust="0"/>
  </p:normalViewPr>
  <p:slideViewPr>
    <p:cSldViewPr snapToGrid="0">
      <p:cViewPr varScale="1">
        <p:scale>
          <a:sx n="54" d="100"/>
          <a:sy n="54" d="100"/>
        </p:scale>
        <p:origin x="1028"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commentAuthors" Target="commentAuthor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CBA794E-5175-4DF4-BB69-A608728EAC36}" type="datetimeFigureOut">
              <a:rPr lang="fr-FR" smtClean="0"/>
              <a:t>03/11/2020</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8FBA97F-671D-4A6F-8120-A57DE4076384}" type="slidenum">
              <a:rPr lang="fr-FR" smtClean="0"/>
              <a:t>‹N°›</a:t>
            </a:fld>
            <a:endParaRPr lang="fr-FR"/>
          </a:p>
        </p:txBody>
      </p:sp>
    </p:spTree>
    <p:extLst>
      <p:ext uri="{BB962C8B-B14F-4D97-AF65-F5344CB8AC3E}">
        <p14:creationId xmlns:p14="http://schemas.microsoft.com/office/powerpoint/2010/main" val="29692507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The aim of this quick research was to see how social media and music platforms made tougher or easier for songs to hit Top100 and No1.  </a:t>
            </a:r>
          </a:p>
          <a:p>
            <a:r>
              <a:rPr lang="en-US" dirty="0"/>
              <a:t>My hypothesis was that a good song today supported by strong marketing should easily get into Top100, and should very quickly reach No1, but it may stay less on the board, since competition and music production is very high today.</a:t>
            </a:r>
            <a:endParaRPr lang="fr-FR" dirty="0"/>
          </a:p>
        </p:txBody>
      </p:sp>
      <p:sp>
        <p:nvSpPr>
          <p:cNvPr id="4" name="Espace réservé du numéro de diapositive 3"/>
          <p:cNvSpPr>
            <a:spLocks noGrp="1"/>
          </p:cNvSpPr>
          <p:nvPr>
            <p:ph type="sldNum" sz="quarter" idx="5"/>
          </p:nvPr>
        </p:nvSpPr>
        <p:spPr/>
        <p:txBody>
          <a:bodyPr/>
          <a:lstStyle/>
          <a:p>
            <a:fld id="{E8FBA97F-671D-4A6F-8120-A57DE4076384}" type="slidenum">
              <a:rPr lang="fr-FR" smtClean="0"/>
              <a:t>5</a:t>
            </a:fld>
            <a:endParaRPr lang="fr-FR"/>
          </a:p>
        </p:txBody>
      </p:sp>
    </p:spTree>
    <p:extLst>
      <p:ext uri="{BB962C8B-B14F-4D97-AF65-F5344CB8AC3E}">
        <p14:creationId xmlns:p14="http://schemas.microsoft.com/office/powerpoint/2010/main" val="9703699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E8FBA97F-671D-4A6F-8120-A57DE4076384}" type="slidenum">
              <a:rPr lang="fr-FR" smtClean="0"/>
              <a:t>23</a:t>
            </a:fld>
            <a:endParaRPr lang="fr-FR"/>
          </a:p>
        </p:txBody>
      </p:sp>
    </p:spTree>
    <p:extLst>
      <p:ext uri="{BB962C8B-B14F-4D97-AF65-F5344CB8AC3E}">
        <p14:creationId xmlns:p14="http://schemas.microsoft.com/office/powerpoint/2010/main" val="24620217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Jeu &gt; who has had the most number 1 hits ?</a:t>
            </a:r>
            <a:endParaRPr lang="fr-FR" dirty="0"/>
          </a:p>
        </p:txBody>
      </p:sp>
      <p:sp>
        <p:nvSpPr>
          <p:cNvPr id="4" name="Espace réservé du numéro de diapositive 3"/>
          <p:cNvSpPr>
            <a:spLocks noGrp="1"/>
          </p:cNvSpPr>
          <p:nvPr>
            <p:ph type="sldNum" sz="quarter" idx="5"/>
          </p:nvPr>
        </p:nvSpPr>
        <p:spPr/>
        <p:txBody>
          <a:bodyPr/>
          <a:lstStyle/>
          <a:p>
            <a:fld id="{E8FBA97F-671D-4A6F-8120-A57DE4076384}" type="slidenum">
              <a:rPr lang="fr-FR" smtClean="0"/>
              <a:t>6</a:t>
            </a:fld>
            <a:endParaRPr lang="fr-FR"/>
          </a:p>
        </p:txBody>
      </p:sp>
    </p:spTree>
    <p:extLst>
      <p:ext uri="{BB962C8B-B14F-4D97-AF65-F5344CB8AC3E}">
        <p14:creationId xmlns:p14="http://schemas.microsoft.com/office/powerpoint/2010/main" val="12913717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err="1"/>
              <a:t>Mauvais</a:t>
            </a:r>
            <a:r>
              <a:rPr lang="en-US" dirty="0"/>
              <a:t> </a:t>
            </a:r>
            <a:r>
              <a:rPr lang="en-US" dirty="0" err="1"/>
              <a:t>côtes</a:t>
            </a:r>
            <a:r>
              <a:rPr lang="en-US" dirty="0"/>
              <a:t> du decoupage </a:t>
            </a:r>
            <a:r>
              <a:rPr lang="en-US" dirty="0" err="1"/>
              <a:t>en</a:t>
            </a:r>
            <a:r>
              <a:rPr lang="en-US" dirty="0"/>
              <a:t> decade &gt;&gt; artists coupes sur deux decades…</a:t>
            </a:r>
            <a:endParaRPr lang="fr-FR" dirty="0"/>
          </a:p>
        </p:txBody>
      </p:sp>
      <p:sp>
        <p:nvSpPr>
          <p:cNvPr id="4" name="Espace réservé du numéro de diapositive 3"/>
          <p:cNvSpPr>
            <a:spLocks noGrp="1"/>
          </p:cNvSpPr>
          <p:nvPr>
            <p:ph type="sldNum" sz="quarter" idx="5"/>
          </p:nvPr>
        </p:nvSpPr>
        <p:spPr/>
        <p:txBody>
          <a:bodyPr/>
          <a:lstStyle/>
          <a:p>
            <a:fld id="{E8FBA97F-671D-4A6F-8120-A57DE4076384}" type="slidenum">
              <a:rPr lang="fr-FR" smtClean="0"/>
              <a:t>9</a:t>
            </a:fld>
            <a:endParaRPr lang="fr-FR"/>
          </a:p>
        </p:txBody>
      </p:sp>
    </p:spTree>
    <p:extLst>
      <p:ext uri="{BB962C8B-B14F-4D97-AF65-F5344CB8AC3E}">
        <p14:creationId xmlns:p14="http://schemas.microsoft.com/office/powerpoint/2010/main" val="32195535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err="1"/>
              <a:t>Histoire</a:t>
            </a:r>
            <a:r>
              <a:rPr lang="en-US" dirty="0"/>
              <a:t> du Featuring</a:t>
            </a:r>
            <a:endParaRPr lang="fr-FR" dirty="0"/>
          </a:p>
        </p:txBody>
      </p:sp>
      <p:sp>
        <p:nvSpPr>
          <p:cNvPr id="4" name="Espace réservé du numéro de diapositive 3"/>
          <p:cNvSpPr>
            <a:spLocks noGrp="1"/>
          </p:cNvSpPr>
          <p:nvPr>
            <p:ph type="sldNum" sz="quarter" idx="5"/>
          </p:nvPr>
        </p:nvSpPr>
        <p:spPr/>
        <p:txBody>
          <a:bodyPr/>
          <a:lstStyle/>
          <a:p>
            <a:fld id="{E8FBA97F-671D-4A6F-8120-A57DE4076384}" type="slidenum">
              <a:rPr lang="fr-FR" smtClean="0"/>
              <a:t>11</a:t>
            </a:fld>
            <a:endParaRPr lang="fr-FR"/>
          </a:p>
        </p:txBody>
      </p:sp>
    </p:spTree>
    <p:extLst>
      <p:ext uri="{BB962C8B-B14F-4D97-AF65-F5344CB8AC3E}">
        <p14:creationId xmlns:p14="http://schemas.microsoft.com/office/powerpoint/2010/main" val="19177474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First = Much less no1 songs than before while more songs enter Top100</a:t>
            </a:r>
            <a:endParaRPr lang="fr-FR" dirty="0"/>
          </a:p>
        </p:txBody>
      </p:sp>
      <p:sp>
        <p:nvSpPr>
          <p:cNvPr id="4" name="Espace réservé du numéro de diapositive 3"/>
          <p:cNvSpPr>
            <a:spLocks noGrp="1"/>
          </p:cNvSpPr>
          <p:nvPr>
            <p:ph type="sldNum" sz="quarter" idx="5"/>
          </p:nvPr>
        </p:nvSpPr>
        <p:spPr/>
        <p:txBody>
          <a:bodyPr/>
          <a:lstStyle/>
          <a:p>
            <a:fld id="{E8FBA97F-671D-4A6F-8120-A57DE4076384}" type="slidenum">
              <a:rPr lang="fr-FR" smtClean="0"/>
              <a:t>16</a:t>
            </a:fld>
            <a:endParaRPr lang="fr-FR"/>
          </a:p>
        </p:txBody>
      </p:sp>
    </p:spTree>
    <p:extLst>
      <p:ext uri="{BB962C8B-B14F-4D97-AF65-F5344CB8AC3E}">
        <p14:creationId xmlns:p14="http://schemas.microsoft.com/office/powerpoint/2010/main" val="2179680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Second = No1 trust charts much more than before…</a:t>
            </a:r>
            <a:endParaRPr lang="fr-FR" dirty="0"/>
          </a:p>
        </p:txBody>
      </p:sp>
      <p:sp>
        <p:nvSpPr>
          <p:cNvPr id="4" name="Espace réservé du numéro de diapositive 3"/>
          <p:cNvSpPr>
            <a:spLocks noGrp="1"/>
          </p:cNvSpPr>
          <p:nvPr>
            <p:ph type="sldNum" sz="quarter" idx="5"/>
          </p:nvPr>
        </p:nvSpPr>
        <p:spPr/>
        <p:txBody>
          <a:bodyPr/>
          <a:lstStyle/>
          <a:p>
            <a:fld id="{E8FBA97F-671D-4A6F-8120-A57DE4076384}" type="slidenum">
              <a:rPr lang="fr-FR" smtClean="0"/>
              <a:t>17</a:t>
            </a:fld>
            <a:endParaRPr lang="fr-FR"/>
          </a:p>
        </p:txBody>
      </p:sp>
    </p:spTree>
    <p:extLst>
      <p:ext uri="{BB962C8B-B14F-4D97-AF65-F5344CB8AC3E}">
        <p14:creationId xmlns:p14="http://schemas.microsoft.com/office/powerpoint/2010/main" val="10702142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 and much more than non no1 songs !</a:t>
            </a:r>
            <a:endParaRPr lang="fr-FR" dirty="0"/>
          </a:p>
        </p:txBody>
      </p:sp>
      <p:sp>
        <p:nvSpPr>
          <p:cNvPr id="4" name="Espace réservé du numéro de diapositive 3"/>
          <p:cNvSpPr>
            <a:spLocks noGrp="1"/>
          </p:cNvSpPr>
          <p:nvPr>
            <p:ph type="sldNum" sz="quarter" idx="5"/>
          </p:nvPr>
        </p:nvSpPr>
        <p:spPr/>
        <p:txBody>
          <a:bodyPr/>
          <a:lstStyle/>
          <a:p>
            <a:fld id="{E8FBA97F-671D-4A6F-8120-A57DE4076384}" type="slidenum">
              <a:rPr lang="fr-FR" smtClean="0"/>
              <a:t>18</a:t>
            </a:fld>
            <a:endParaRPr lang="fr-FR"/>
          </a:p>
        </p:txBody>
      </p:sp>
    </p:spTree>
    <p:extLst>
      <p:ext uri="{BB962C8B-B14F-4D97-AF65-F5344CB8AC3E}">
        <p14:creationId xmlns:p14="http://schemas.microsoft.com/office/powerpoint/2010/main" val="17781646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Third = No1 songs now get No1 much quicker !</a:t>
            </a:r>
            <a:endParaRPr lang="fr-FR" dirty="0"/>
          </a:p>
        </p:txBody>
      </p:sp>
      <p:sp>
        <p:nvSpPr>
          <p:cNvPr id="4" name="Espace réservé du numéro de diapositive 3"/>
          <p:cNvSpPr>
            <a:spLocks noGrp="1"/>
          </p:cNvSpPr>
          <p:nvPr>
            <p:ph type="sldNum" sz="quarter" idx="5"/>
          </p:nvPr>
        </p:nvSpPr>
        <p:spPr/>
        <p:txBody>
          <a:bodyPr/>
          <a:lstStyle/>
          <a:p>
            <a:fld id="{E8FBA97F-671D-4A6F-8120-A57DE4076384}" type="slidenum">
              <a:rPr lang="fr-FR" smtClean="0"/>
              <a:t>19</a:t>
            </a:fld>
            <a:endParaRPr lang="fr-FR"/>
          </a:p>
        </p:txBody>
      </p:sp>
    </p:spTree>
    <p:extLst>
      <p:ext uri="{BB962C8B-B14F-4D97-AF65-F5344CB8AC3E}">
        <p14:creationId xmlns:p14="http://schemas.microsoft.com/office/powerpoint/2010/main" val="4744134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E8FBA97F-671D-4A6F-8120-A57DE4076384}" type="slidenum">
              <a:rPr lang="fr-FR" smtClean="0"/>
              <a:t>20</a:t>
            </a:fld>
            <a:endParaRPr lang="fr-FR"/>
          </a:p>
        </p:txBody>
      </p:sp>
    </p:spTree>
    <p:extLst>
      <p:ext uri="{BB962C8B-B14F-4D97-AF65-F5344CB8AC3E}">
        <p14:creationId xmlns:p14="http://schemas.microsoft.com/office/powerpoint/2010/main" val="21609937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11/3/2020</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‹N°›</a:t>
            </a:fld>
            <a:endParaRPr lang="en-US" dirty="0"/>
          </a:p>
        </p:txBody>
      </p:sp>
    </p:spTree>
    <p:extLst>
      <p:ext uri="{BB962C8B-B14F-4D97-AF65-F5344CB8AC3E}">
        <p14:creationId xmlns:p14="http://schemas.microsoft.com/office/powerpoint/2010/main" val="1329941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7D5506EE-1026-4F35-9ACC-BD05BE0F9B36}"/>
              </a:ext>
            </a:extLst>
          </p:cNvPr>
          <p:cNvSpPr>
            <a:spLocks noGrp="1"/>
          </p:cNvSpPr>
          <p:nvPr>
            <p:ph type="dt" sz="half" idx="10"/>
          </p:nvPr>
        </p:nvSpPr>
        <p:spPr/>
        <p:txBody>
          <a:bodyPr/>
          <a:lstStyle/>
          <a:p>
            <a:fld id="{B612A279-0833-481D-8C56-F67FD0AC6C50}" type="datetime1">
              <a:rPr lang="en-US" smtClean="0"/>
              <a:t>11/3/2020</a:t>
            </a:fld>
            <a:endParaRPr lang="en-US" dirty="0"/>
          </a:p>
        </p:txBody>
      </p:sp>
      <p:sp>
        <p:nvSpPr>
          <p:cNvPr id="8" name="Footer Placeholder 7">
            <a:extLst>
              <a:ext uri="{FF2B5EF4-FFF2-40B4-BE49-F238E27FC236}">
                <a16:creationId xmlns:a16="http://schemas.microsoft.com/office/drawing/2014/main" id="{B7696E5F-8D95-4450-AE52-5438E6EDE2B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a:lstStyle/>
          <a:p>
            <a:fld id="{3A98EE3D-8CD1-4C3F-BD1C-C98C9596463C}" type="slidenum">
              <a:rPr lang="en-US" smtClean="0"/>
              <a:t>‹N°›</a:t>
            </a:fld>
            <a:endParaRPr lang="en-US" dirty="0"/>
          </a:p>
        </p:txBody>
      </p:sp>
    </p:spTree>
    <p:extLst>
      <p:ext uri="{BB962C8B-B14F-4D97-AF65-F5344CB8AC3E}">
        <p14:creationId xmlns:p14="http://schemas.microsoft.com/office/powerpoint/2010/main" val="38741852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AF33D6B0-F070-45C4-A472-19F432BE3932}"/>
              </a:ext>
            </a:extLst>
          </p:cNvPr>
          <p:cNvSpPr>
            <a:spLocks noGrp="1"/>
          </p:cNvSpPr>
          <p:nvPr>
            <p:ph type="dt" sz="half" idx="10"/>
          </p:nvPr>
        </p:nvSpPr>
        <p:spPr/>
        <p:txBody>
          <a:bodyPr/>
          <a:lstStyle/>
          <a:p>
            <a:fld id="{6587DA83-5663-4C9C-B9AA-0B40A3DAFF81}" type="datetime1">
              <a:rPr lang="en-US" smtClean="0"/>
              <a:t>11/3/2020</a:t>
            </a:fld>
            <a:endParaRPr lang="en-US" dirty="0"/>
          </a:p>
        </p:txBody>
      </p:sp>
      <p:sp>
        <p:nvSpPr>
          <p:cNvPr id="8" name="Footer Placeholder 7">
            <a:extLst>
              <a:ext uri="{FF2B5EF4-FFF2-40B4-BE49-F238E27FC236}">
                <a16:creationId xmlns:a16="http://schemas.microsoft.com/office/drawing/2014/main" id="{9975399F-DAB2-410D-967F-ED17E6F796E7}"/>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a:lstStyle/>
          <a:p>
            <a:fld id="{3A98EE3D-8CD1-4C3F-BD1C-C98C9596463C}" type="slidenum">
              <a:rPr lang="en-US" smtClean="0"/>
              <a:t>‹N°›</a:t>
            </a:fld>
            <a:endParaRPr lang="en-US" dirty="0"/>
          </a:p>
        </p:txBody>
      </p:sp>
    </p:spTree>
    <p:extLst>
      <p:ext uri="{BB962C8B-B14F-4D97-AF65-F5344CB8AC3E}">
        <p14:creationId xmlns:p14="http://schemas.microsoft.com/office/powerpoint/2010/main" val="41285726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11/3/2020</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‹N°›</a:t>
            </a:fld>
            <a:endParaRPr lang="en-US" dirty="0"/>
          </a:p>
        </p:txBody>
      </p:sp>
    </p:spTree>
    <p:extLst>
      <p:ext uri="{BB962C8B-B14F-4D97-AF65-F5344CB8AC3E}">
        <p14:creationId xmlns:p14="http://schemas.microsoft.com/office/powerpoint/2010/main" val="32166416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11/3/2020</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‹N°›</a:t>
            </a:fld>
            <a:endParaRPr lang="en-US" dirty="0"/>
          </a:p>
        </p:txBody>
      </p:sp>
    </p:spTree>
    <p:extLst>
      <p:ext uri="{BB962C8B-B14F-4D97-AF65-F5344CB8AC3E}">
        <p14:creationId xmlns:p14="http://schemas.microsoft.com/office/powerpoint/2010/main" val="2617830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11/3/2020</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‹N°›</a:t>
            </a:fld>
            <a:endParaRPr lang="en-US" dirty="0"/>
          </a:p>
        </p:txBody>
      </p:sp>
    </p:spTree>
    <p:extLst>
      <p:ext uri="{BB962C8B-B14F-4D97-AF65-F5344CB8AC3E}">
        <p14:creationId xmlns:p14="http://schemas.microsoft.com/office/powerpoint/2010/main" val="7746327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11/3/2020</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‹N°›</a:t>
            </a:fld>
            <a:endParaRPr lang="en-US" dirty="0"/>
          </a:p>
        </p:txBody>
      </p:sp>
    </p:spTree>
    <p:extLst>
      <p:ext uri="{BB962C8B-B14F-4D97-AF65-F5344CB8AC3E}">
        <p14:creationId xmlns:p14="http://schemas.microsoft.com/office/powerpoint/2010/main" val="27123057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11/3/2020</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‹N°›</a:t>
            </a:fld>
            <a:endParaRPr lang="en-US" dirty="0"/>
          </a:p>
        </p:txBody>
      </p:sp>
    </p:spTree>
    <p:extLst>
      <p:ext uri="{BB962C8B-B14F-4D97-AF65-F5344CB8AC3E}">
        <p14:creationId xmlns:p14="http://schemas.microsoft.com/office/powerpoint/2010/main" val="39631839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11/3/2020</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‹N°›</a:t>
            </a:fld>
            <a:endParaRPr lang="en-US" dirty="0"/>
          </a:p>
        </p:txBody>
      </p:sp>
    </p:spTree>
    <p:extLst>
      <p:ext uri="{BB962C8B-B14F-4D97-AF65-F5344CB8AC3E}">
        <p14:creationId xmlns:p14="http://schemas.microsoft.com/office/powerpoint/2010/main" val="36002547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11/3/2020</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‹N°›</a:t>
            </a:fld>
            <a:endParaRPr lang="en-US" dirty="0"/>
          </a:p>
        </p:txBody>
      </p:sp>
    </p:spTree>
    <p:extLst>
      <p:ext uri="{BB962C8B-B14F-4D97-AF65-F5344CB8AC3E}">
        <p14:creationId xmlns:p14="http://schemas.microsoft.com/office/powerpoint/2010/main" val="26297372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11/3/2020</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‹N°›</a:t>
            </a:fld>
            <a:endParaRPr lang="en-US" dirty="0"/>
          </a:p>
        </p:txBody>
      </p:sp>
    </p:spTree>
    <p:extLst>
      <p:ext uri="{BB962C8B-B14F-4D97-AF65-F5344CB8AC3E}">
        <p14:creationId xmlns:p14="http://schemas.microsoft.com/office/powerpoint/2010/main" val="31566350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11/3/2020</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‹N°›</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64958563"/>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Lst>
  <p:hf sldNum="0" hdr="0" ftr="0" dt="0"/>
  <p:txStyles>
    <p:titleStyle>
      <a:lvl1pPr algn="l" defTabSz="914400" rtl="0" eaLnBrk="1" latinLnBrk="0" hangingPunct="1">
        <a:lnSpc>
          <a:spcPct val="90000"/>
        </a:lnSpc>
        <a:spcBef>
          <a:spcPct val="0"/>
        </a:spcBef>
        <a:buNone/>
        <a:defRPr sz="44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20000"/>
        </a:lnSpc>
        <a:spcBef>
          <a:spcPts val="1200"/>
        </a:spcBef>
        <a:spcAft>
          <a:spcPts val="200"/>
        </a:spcAft>
        <a:buClr>
          <a:schemeClr val="accent1"/>
        </a:buClr>
        <a:buSzPct val="100000"/>
        <a:buFont typeface="Calibri" panose="020F0502020204030204" pitchFamily="34" charset="0"/>
        <a:buChar char=" "/>
        <a:defRPr sz="18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20000"/>
        </a:lnSpc>
        <a:spcBef>
          <a:spcPts val="200"/>
        </a:spcBef>
        <a:spcAft>
          <a:spcPts val="400"/>
        </a:spcAft>
        <a:buClrTx/>
        <a:buFont typeface="Calibri" pitchFamily="34" charset="0"/>
        <a:buChar char="◦"/>
        <a:defRPr sz="16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20000"/>
        </a:lnSpc>
        <a:spcBef>
          <a:spcPts val="200"/>
        </a:spcBef>
        <a:spcAft>
          <a:spcPts val="400"/>
        </a:spcAft>
        <a:buClrTx/>
        <a:buFont typeface="Calibri" pitchFamily="34" charset="0"/>
        <a:buChar char="◦"/>
        <a:defRPr sz="12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20000"/>
        </a:lnSpc>
        <a:spcBef>
          <a:spcPts val="200"/>
        </a:spcBef>
        <a:spcAft>
          <a:spcPts val="400"/>
        </a:spcAft>
        <a:buClrTx/>
        <a:buFont typeface="Calibri" pitchFamily="34" charset="0"/>
        <a:buChar char="◦"/>
        <a:defRPr sz="12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20000"/>
        </a:lnSpc>
        <a:spcBef>
          <a:spcPts val="200"/>
        </a:spcBef>
        <a:spcAft>
          <a:spcPts val="400"/>
        </a:spcAft>
        <a:buClrTx/>
        <a:buFont typeface="Calibri" pitchFamily="34" charset="0"/>
        <a:buChar char="◦"/>
        <a:defRPr sz="12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12.jpg"/><Relationship Id="rId1" Type="http://schemas.openxmlformats.org/officeDocument/2006/relationships/slideLayout" Target="../slideLayouts/slideLayout3.xml"/><Relationship Id="rId6" Type="http://schemas.openxmlformats.org/officeDocument/2006/relationships/image" Target="../media/image26.jpeg"/><Relationship Id="rId5" Type="http://schemas.openxmlformats.org/officeDocument/2006/relationships/hyperlink" Target="https://youtu.be/VkXjvHfP3MM" TargetMode="External"/><Relationship Id="rId4" Type="http://schemas.openxmlformats.org/officeDocument/2006/relationships/image" Target="../media/image25.gi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30.png"/><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34.gif"/><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1.jp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8" Type="http://schemas.openxmlformats.org/officeDocument/2006/relationships/image" Target="../media/image41.svg"/><Relationship Id="rId3" Type="http://schemas.openxmlformats.org/officeDocument/2006/relationships/image" Target="../media/image36.jpg"/><Relationship Id="rId7" Type="http://schemas.openxmlformats.org/officeDocument/2006/relationships/image" Target="../media/image40.png"/><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37.png"/><Relationship Id="rId9" Type="http://schemas.openxmlformats.org/officeDocument/2006/relationships/hyperlink" Target="https://kworb.net/"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7" Type="http://schemas.openxmlformats.org/officeDocument/2006/relationships/image" Target="../media/image9.png"/><Relationship Id="rId2" Type="http://schemas.openxmlformats.org/officeDocument/2006/relationships/image" Target="../media/image4.jpg"/><Relationship Id="rId1" Type="http://schemas.openxmlformats.org/officeDocument/2006/relationships/slideLayout" Target="../slideLayouts/slideLayout2.xml"/><Relationship Id="rId6" Type="http://schemas.openxmlformats.org/officeDocument/2006/relationships/image" Target="../media/image8.jpg"/><Relationship Id="rId5" Type="http://schemas.openxmlformats.org/officeDocument/2006/relationships/image" Target="../media/image7.jpg"/><Relationship Id="rId4" Type="http://schemas.openxmlformats.org/officeDocument/2006/relationships/image" Target="../media/image6.jpg"/></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jpg"/><Relationship Id="rId7" Type="http://schemas.openxmlformats.org/officeDocument/2006/relationships/image" Target="../media/image15.jp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4.jpg"/><Relationship Id="rId5" Type="http://schemas.openxmlformats.org/officeDocument/2006/relationships/image" Target="../media/image13.jpg"/><Relationship Id="rId4" Type="http://schemas.openxmlformats.org/officeDocument/2006/relationships/image" Target="../media/image12.jp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33428ACC-71EC-4171-9527-10983BA6B4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92E0141C-799E-4C44-A2E0-7A28130CE1C9}"/>
              </a:ext>
            </a:extLst>
          </p:cNvPr>
          <p:cNvSpPr>
            <a:spLocks noGrp="1"/>
          </p:cNvSpPr>
          <p:nvPr>
            <p:ph type="ctrTitle"/>
          </p:nvPr>
        </p:nvSpPr>
        <p:spPr>
          <a:xfrm>
            <a:off x="8141110" y="639098"/>
            <a:ext cx="3563210" cy="3494790"/>
          </a:xfrm>
        </p:spPr>
        <p:txBody>
          <a:bodyPr>
            <a:normAutofit/>
          </a:bodyPr>
          <a:lstStyle/>
          <a:p>
            <a:r>
              <a:rPr lang="en-US" sz="5400" dirty="0"/>
              <a:t>1960 – 2020</a:t>
            </a:r>
            <a:br>
              <a:rPr lang="en-US" sz="5400" dirty="0"/>
            </a:br>
            <a:r>
              <a:rPr lang="en-US" sz="5400" dirty="0"/>
              <a:t>Trend Study</a:t>
            </a:r>
            <a:endParaRPr lang="fr-FR" sz="5400" dirty="0"/>
          </a:p>
        </p:txBody>
      </p:sp>
      <p:pic>
        <p:nvPicPr>
          <p:cNvPr id="5" name="Image 4">
            <a:extLst>
              <a:ext uri="{FF2B5EF4-FFF2-40B4-BE49-F238E27FC236}">
                <a16:creationId xmlns:a16="http://schemas.microsoft.com/office/drawing/2014/main" id="{375DB1E4-E854-45E9-BFFC-3E5EA215E1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1120" y="640081"/>
            <a:ext cx="6417975" cy="5054156"/>
          </a:xfrm>
          <a:prstGeom prst="rect">
            <a:avLst/>
          </a:prstGeom>
        </p:spPr>
      </p:pic>
      <p:cxnSp>
        <p:nvCxnSpPr>
          <p:cNvPr id="34" name="Straight Connector 33">
            <a:extLst>
              <a:ext uri="{FF2B5EF4-FFF2-40B4-BE49-F238E27FC236}">
                <a16:creationId xmlns:a16="http://schemas.microsoft.com/office/drawing/2014/main" id="{BA22713B-ABB6-4391-97F9-0449A2B9B66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209305" y="4294754"/>
            <a:ext cx="320040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8D4480B4-953D-41FA-9052-09AB3A026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104087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648593"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re 1">
            <a:extLst>
              <a:ext uri="{FF2B5EF4-FFF2-40B4-BE49-F238E27FC236}">
                <a16:creationId xmlns:a16="http://schemas.microsoft.com/office/drawing/2014/main" id="{A209EE70-5ACE-42E3-BC87-4CCDA84017DE}"/>
              </a:ext>
            </a:extLst>
          </p:cNvPr>
          <p:cNvSpPr>
            <a:spLocks noGrp="1"/>
          </p:cNvSpPr>
          <p:nvPr>
            <p:ph type="title"/>
          </p:nvPr>
        </p:nvSpPr>
        <p:spPr>
          <a:xfrm>
            <a:off x="492369" y="605896"/>
            <a:ext cx="3642309" cy="5646208"/>
          </a:xfrm>
        </p:spPr>
        <p:txBody>
          <a:bodyPr anchor="ctr">
            <a:normAutofit/>
          </a:bodyPr>
          <a:lstStyle/>
          <a:p>
            <a:pPr algn="ctr"/>
            <a:r>
              <a:rPr lang="en-US" dirty="0">
                <a:solidFill>
                  <a:srgbClr val="FFFFFF"/>
                </a:solidFill>
              </a:rPr>
              <a:t>Main </a:t>
            </a:r>
            <a:br>
              <a:rPr lang="en-US" dirty="0">
                <a:solidFill>
                  <a:srgbClr val="FFFFFF"/>
                </a:solidFill>
              </a:rPr>
            </a:br>
            <a:r>
              <a:rPr lang="en-US" dirty="0">
                <a:solidFill>
                  <a:srgbClr val="FFFFFF"/>
                </a:solidFill>
              </a:rPr>
              <a:t>data wrangling</a:t>
            </a:r>
            <a:endParaRPr lang="fr-FR" dirty="0">
              <a:solidFill>
                <a:srgbClr val="FFFFFF"/>
              </a:solidFill>
            </a:endParaRPr>
          </a:p>
        </p:txBody>
      </p:sp>
      <p:sp>
        <p:nvSpPr>
          <p:cNvPr id="9" name="Espace réservé du contenu 2">
            <a:extLst>
              <a:ext uri="{FF2B5EF4-FFF2-40B4-BE49-F238E27FC236}">
                <a16:creationId xmlns:a16="http://schemas.microsoft.com/office/drawing/2014/main" id="{FDBA9E7A-6DAF-459C-8B03-1CF5DE32CEB2}"/>
              </a:ext>
            </a:extLst>
          </p:cNvPr>
          <p:cNvSpPr txBox="1">
            <a:spLocks/>
          </p:cNvSpPr>
          <p:nvPr/>
        </p:nvSpPr>
        <p:spPr>
          <a:xfrm>
            <a:off x="5231958" y="605896"/>
            <a:ext cx="5923721" cy="5646208"/>
          </a:xfrm>
          <a:prstGeom prst="rect">
            <a:avLst/>
          </a:prstGeom>
        </p:spPr>
        <p:txBody>
          <a:bodyPr vert="horz" lIns="0" tIns="45720" rIns="0" bIns="45720" rtlCol="0" anchor="ctr">
            <a:normAutofit/>
          </a:bodyPr>
          <a:lstStyle>
            <a:lvl1pPr marL="91440" indent="-91440" algn="l" defTabSz="914400" rtl="0" eaLnBrk="1" latinLnBrk="0" hangingPunct="1">
              <a:lnSpc>
                <a:spcPct val="120000"/>
              </a:lnSpc>
              <a:spcBef>
                <a:spcPts val="1200"/>
              </a:spcBef>
              <a:spcAft>
                <a:spcPts val="200"/>
              </a:spcAft>
              <a:buClr>
                <a:schemeClr val="accent1"/>
              </a:buClr>
              <a:buSzPct val="100000"/>
              <a:buFont typeface="Calibri" panose="020F0502020204030204" pitchFamily="34" charset="0"/>
              <a:buChar char=" "/>
              <a:defRPr sz="18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20000"/>
              </a:lnSpc>
              <a:spcBef>
                <a:spcPts val="200"/>
              </a:spcBef>
              <a:spcAft>
                <a:spcPts val="400"/>
              </a:spcAft>
              <a:buClrTx/>
              <a:buFont typeface="Calibri" pitchFamily="34" charset="0"/>
              <a:buChar char="◦"/>
              <a:defRPr sz="16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20000"/>
              </a:lnSpc>
              <a:spcBef>
                <a:spcPts val="200"/>
              </a:spcBef>
              <a:spcAft>
                <a:spcPts val="400"/>
              </a:spcAft>
              <a:buClrTx/>
              <a:buFont typeface="Calibri" pitchFamily="34" charset="0"/>
              <a:buChar char="◦"/>
              <a:defRPr sz="12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20000"/>
              </a:lnSpc>
              <a:spcBef>
                <a:spcPts val="200"/>
              </a:spcBef>
              <a:spcAft>
                <a:spcPts val="400"/>
              </a:spcAft>
              <a:buClrTx/>
              <a:buFont typeface="Calibri" pitchFamily="34" charset="0"/>
              <a:buChar char="◦"/>
              <a:defRPr sz="12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20000"/>
              </a:lnSpc>
              <a:spcBef>
                <a:spcPts val="200"/>
              </a:spcBef>
              <a:spcAft>
                <a:spcPts val="400"/>
              </a:spcAft>
              <a:buClrTx/>
              <a:buFont typeface="Calibri" pitchFamily="34" charset="0"/>
              <a:buChar char="◦"/>
              <a:defRPr sz="12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2400" dirty="0"/>
              <a:t>Split per decade</a:t>
            </a:r>
            <a:br>
              <a:rPr lang="en-US" sz="2400" dirty="0"/>
            </a:br>
            <a:r>
              <a:rPr lang="en-US" dirty="0"/>
              <a:t>&gt; From 60’s to 2010’s</a:t>
            </a:r>
          </a:p>
          <a:p>
            <a:r>
              <a:rPr lang="en-US" sz="2400" dirty="0"/>
              <a:t>Performer ID creation</a:t>
            </a:r>
            <a:br>
              <a:rPr lang="en-US" sz="2400" dirty="0"/>
            </a:br>
            <a:r>
              <a:rPr lang="en-US" dirty="0"/>
              <a:t>&gt; Solos, Duets and </a:t>
            </a:r>
            <a:r>
              <a:rPr lang="en-US" dirty="0" err="1"/>
              <a:t>Featurings</a:t>
            </a:r>
            <a:endParaRPr lang="en-US" dirty="0"/>
          </a:p>
          <a:p>
            <a:endParaRPr lang="en-US" dirty="0"/>
          </a:p>
          <a:p>
            <a:endParaRPr lang="en-US" dirty="0"/>
          </a:p>
        </p:txBody>
      </p:sp>
    </p:spTree>
    <p:extLst>
      <p:ext uri="{BB962C8B-B14F-4D97-AF65-F5344CB8AC3E}">
        <p14:creationId xmlns:p14="http://schemas.microsoft.com/office/powerpoint/2010/main" val="3481439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Image 19">
            <a:extLst>
              <a:ext uri="{FF2B5EF4-FFF2-40B4-BE49-F238E27FC236}">
                <a16:creationId xmlns:a16="http://schemas.microsoft.com/office/drawing/2014/main" id="{474D734A-29D6-499D-8F56-466B0BD19054}"/>
              </a:ext>
            </a:extLst>
          </p:cNvPr>
          <p:cNvPicPr>
            <a:picLocks noChangeAspect="1"/>
          </p:cNvPicPr>
          <p:nvPr/>
        </p:nvPicPr>
        <p:blipFill>
          <a:blip r:embed="rId3"/>
          <a:stretch>
            <a:fillRect/>
          </a:stretch>
        </p:blipFill>
        <p:spPr>
          <a:xfrm>
            <a:off x="0" y="527587"/>
            <a:ext cx="6350000" cy="4349213"/>
          </a:xfrm>
          <a:prstGeom prst="rect">
            <a:avLst/>
          </a:prstGeom>
        </p:spPr>
      </p:pic>
      <p:pic>
        <p:nvPicPr>
          <p:cNvPr id="22" name="Image 21">
            <a:extLst>
              <a:ext uri="{FF2B5EF4-FFF2-40B4-BE49-F238E27FC236}">
                <a16:creationId xmlns:a16="http://schemas.microsoft.com/office/drawing/2014/main" id="{08236DDA-3BED-4594-84C1-1BCF375B592A}"/>
              </a:ext>
            </a:extLst>
          </p:cNvPr>
          <p:cNvPicPr>
            <a:picLocks noChangeAspect="1"/>
          </p:cNvPicPr>
          <p:nvPr/>
        </p:nvPicPr>
        <p:blipFill>
          <a:blip r:embed="rId4"/>
          <a:stretch>
            <a:fillRect/>
          </a:stretch>
        </p:blipFill>
        <p:spPr>
          <a:xfrm>
            <a:off x="6096000" y="499014"/>
            <a:ext cx="6095999" cy="4406358"/>
          </a:xfrm>
          <a:prstGeom prst="rect">
            <a:avLst/>
          </a:prstGeom>
        </p:spPr>
      </p:pic>
    </p:spTree>
    <p:extLst>
      <p:ext uri="{BB962C8B-B14F-4D97-AF65-F5344CB8AC3E}">
        <p14:creationId xmlns:p14="http://schemas.microsoft.com/office/powerpoint/2010/main" val="3065063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40" name="Straight Connector 39">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42" name="Rectangle 41">
            <a:extLst>
              <a:ext uri="{FF2B5EF4-FFF2-40B4-BE49-F238E27FC236}">
                <a16:creationId xmlns:a16="http://schemas.microsoft.com/office/drawing/2014/main" id="{548B4202-DCD5-4F8C-B481-743A989A9D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43">
            <a:extLst>
              <a:ext uri="{FF2B5EF4-FFF2-40B4-BE49-F238E27FC236}">
                <a16:creationId xmlns:a16="http://schemas.microsoft.com/office/drawing/2014/main" id="{F7F57F6B-E621-4E40-A34D-2FE12902AA2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1086" y="5645296"/>
            <a:ext cx="1051560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6" name="Rectangle 45">
            <a:extLst>
              <a:ext uri="{FF2B5EF4-FFF2-40B4-BE49-F238E27FC236}">
                <a16:creationId xmlns:a16="http://schemas.microsoft.com/office/drawing/2014/main" id="{8EE702CF-91CE-4661-ACBF-3C8160D1B4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1" name="Image 10" descr="Une image contenant personne, homme, intérieur, debout&#10;&#10;Description générée automatiquement">
            <a:extLst>
              <a:ext uri="{FF2B5EF4-FFF2-40B4-BE49-F238E27FC236}">
                <a16:creationId xmlns:a16="http://schemas.microsoft.com/office/drawing/2014/main" id="{06326C45-D0FC-401E-B6BA-6D0376C019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35579" y="-1"/>
            <a:ext cx="6256546" cy="7820683"/>
          </a:xfrm>
          <a:prstGeom prst="rect">
            <a:avLst/>
          </a:prstGeom>
        </p:spPr>
      </p:pic>
      <p:pic>
        <p:nvPicPr>
          <p:cNvPr id="15" name="Image 14" descr="Une image contenant personne, portant, veste, femme&#10;&#10;Description générée automatiquement">
            <a:extLst>
              <a:ext uri="{FF2B5EF4-FFF2-40B4-BE49-F238E27FC236}">
                <a16:creationId xmlns:a16="http://schemas.microsoft.com/office/drawing/2014/main" id="{696FB03A-5738-429C-914B-8CFEFD3A49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5919538" cy="8874974"/>
          </a:xfrm>
          <a:prstGeom prst="rect">
            <a:avLst/>
          </a:prstGeom>
        </p:spPr>
      </p:pic>
      <p:sp>
        <p:nvSpPr>
          <p:cNvPr id="21" name="Rectangle 20">
            <a:extLst>
              <a:ext uri="{FF2B5EF4-FFF2-40B4-BE49-F238E27FC236}">
                <a16:creationId xmlns:a16="http://schemas.microsoft.com/office/drawing/2014/main" id="{446427C1-F7E8-4773-B285-09FC66F3DF7A}"/>
              </a:ext>
            </a:extLst>
          </p:cNvPr>
          <p:cNvSpPr/>
          <p:nvPr/>
        </p:nvSpPr>
        <p:spPr>
          <a:xfrm>
            <a:off x="-508848" y="4943910"/>
            <a:ext cx="14213305" cy="162775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9" name="Image 18">
            <a:extLst>
              <a:ext uri="{FF2B5EF4-FFF2-40B4-BE49-F238E27FC236}">
                <a16:creationId xmlns:a16="http://schemas.microsoft.com/office/drawing/2014/main" id="{86685464-EC5F-43BB-8EEE-3AF2405C3D9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6091" y="5404727"/>
            <a:ext cx="10780294" cy="777959"/>
          </a:xfrm>
          <a:prstGeom prst="rect">
            <a:avLst/>
          </a:prstGeom>
        </p:spPr>
      </p:pic>
      <p:pic>
        <p:nvPicPr>
          <p:cNvPr id="2052" name="Picture 4" descr="No Frauds [Explicit] de Nicki Minaj &amp; Drake &amp; Lil Wayne en Amazon Music -  Amazon.es">
            <a:hlinkClick r:id="rId5"/>
            <a:extLst>
              <a:ext uri="{FF2B5EF4-FFF2-40B4-BE49-F238E27FC236}">
                <a16:creationId xmlns:a16="http://schemas.microsoft.com/office/drawing/2014/main" id="{66A6F7D9-8DE5-4139-9B59-200090F51B4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57712" y="-109288"/>
            <a:ext cx="6967288" cy="69672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5112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0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648593"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re 1">
            <a:extLst>
              <a:ext uri="{FF2B5EF4-FFF2-40B4-BE49-F238E27FC236}">
                <a16:creationId xmlns:a16="http://schemas.microsoft.com/office/drawing/2014/main" id="{A209EE70-5ACE-42E3-BC87-4CCDA84017DE}"/>
              </a:ext>
            </a:extLst>
          </p:cNvPr>
          <p:cNvSpPr>
            <a:spLocks noGrp="1"/>
          </p:cNvSpPr>
          <p:nvPr>
            <p:ph type="title"/>
          </p:nvPr>
        </p:nvSpPr>
        <p:spPr>
          <a:xfrm>
            <a:off x="492369" y="605896"/>
            <a:ext cx="3642309" cy="5646208"/>
          </a:xfrm>
        </p:spPr>
        <p:txBody>
          <a:bodyPr anchor="ctr">
            <a:normAutofit/>
          </a:bodyPr>
          <a:lstStyle/>
          <a:p>
            <a:pPr algn="ctr"/>
            <a:r>
              <a:rPr lang="en-US" dirty="0">
                <a:solidFill>
                  <a:srgbClr val="FFFFFF"/>
                </a:solidFill>
              </a:rPr>
              <a:t>Main </a:t>
            </a:r>
            <a:br>
              <a:rPr lang="en-US" dirty="0">
                <a:solidFill>
                  <a:srgbClr val="FFFFFF"/>
                </a:solidFill>
              </a:rPr>
            </a:br>
            <a:r>
              <a:rPr lang="en-US" dirty="0">
                <a:solidFill>
                  <a:srgbClr val="FFFFFF"/>
                </a:solidFill>
              </a:rPr>
              <a:t>data wrangling</a:t>
            </a:r>
            <a:endParaRPr lang="fr-FR" dirty="0">
              <a:solidFill>
                <a:srgbClr val="FFFFFF"/>
              </a:solidFill>
            </a:endParaRPr>
          </a:p>
        </p:txBody>
      </p:sp>
      <p:sp>
        <p:nvSpPr>
          <p:cNvPr id="6" name="Espace réservé du contenu 2">
            <a:extLst>
              <a:ext uri="{FF2B5EF4-FFF2-40B4-BE49-F238E27FC236}">
                <a16:creationId xmlns:a16="http://schemas.microsoft.com/office/drawing/2014/main" id="{71F49926-AE1E-4225-BCD3-FD48C14867A4}"/>
              </a:ext>
            </a:extLst>
          </p:cNvPr>
          <p:cNvSpPr txBox="1">
            <a:spLocks/>
          </p:cNvSpPr>
          <p:nvPr/>
        </p:nvSpPr>
        <p:spPr>
          <a:xfrm>
            <a:off x="5231958" y="605896"/>
            <a:ext cx="5923721" cy="5646208"/>
          </a:xfrm>
          <a:prstGeom prst="rect">
            <a:avLst/>
          </a:prstGeom>
        </p:spPr>
        <p:txBody>
          <a:bodyPr vert="horz" lIns="0" tIns="45720" rIns="0" bIns="45720" rtlCol="0" anchor="ctr">
            <a:normAutofit/>
          </a:bodyPr>
          <a:lstStyle>
            <a:lvl1pPr marL="91440" indent="-91440" algn="l" defTabSz="914400" rtl="0" eaLnBrk="1" latinLnBrk="0" hangingPunct="1">
              <a:lnSpc>
                <a:spcPct val="120000"/>
              </a:lnSpc>
              <a:spcBef>
                <a:spcPts val="1200"/>
              </a:spcBef>
              <a:spcAft>
                <a:spcPts val="200"/>
              </a:spcAft>
              <a:buClr>
                <a:schemeClr val="accent1"/>
              </a:buClr>
              <a:buSzPct val="100000"/>
              <a:buFont typeface="Calibri" panose="020F0502020204030204" pitchFamily="34" charset="0"/>
              <a:buChar char=" "/>
              <a:defRPr sz="18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20000"/>
              </a:lnSpc>
              <a:spcBef>
                <a:spcPts val="200"/>
              </a:spcBef>
              <a:spcAft>
                <a:spcPts val="400"/>
              </a:spcAft>
              <a:buClrTx/>
              <a:buFont typeface="Calibri" pitchFamily="34" charset="0"/>
              <a:buChar char="◦"/>
              <a:defRPr sz="16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20000"/>
              </a:lnSpc>
              <a:spcBef>
                <a:spcPts val="200"/>
              </a:spcBef>
              <a:spcAft>
                <a:spcPts val="400"/>
              </a:spcAft>
              <a:buClrTx/>
              <a:buFont typeface="Calibri" pitchFamily="34" charset="0"/>
              <a:buChar char="◦"/>
              <a:defRPr sz="12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20000"/>
              </a:lnSpc>
              <a:spcBef>
                <a:spcPts val="200"/>
              </a:spcBef>
              <a:spcAft>
                <a:spcPts val="400"/>
              </a:spcAft>
              <a:buClrTx/>
              <a:buFont typeface="Calibri" pitchFamily="34" charset="0"/>
              <a:buChar char="◦"/>
              <a:defRPr sz="12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20000"/>
              </a:lnSpc>
              <a:spcBef>
                <a:spcPts val="200"/>
              </a:spcBef>
              <a:spcAft>
                <a:spcPts val="400"/>
              </a:spcAft>
              <a:buClrTx/>
              <a:buFont typeface="Calibri" pitchFamily="34" charset="0"/>
              <a:buChar char="◦"/>
              <a:defRPr sz="12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2400" dirty="0"/>
              <a:t>Split per decade</a:t>
            </a:r>
            <a:br>
              <a:rPr lang="en-US" sz="2400" dirty="0"/>
            </a:br>
            <a:r>
              <a:rPr lang="en-US" dirty="0"/>
              <a:t>&gt; From 60’s to 2010’s</a:t>
            </a:r>
          </a:p>
          <a:p>
            <a:r>
              <a:rPr lang="en-US" sz="2400" dirty="0"/>
              <a:t>Performer ID creation</a:t>
            </a:r>
            <a:br>
              <a:rPr lang="en-US" sz="2400" dirty="0"/>
            </a:br>
            <a:r>
              <a:rPr lang="en-US" dirty="0"/>
              <a:t>&gt; Solos, Duets and </a:t>
            </a:r>
            <a:r>
              <a:rPr lang="en-US" dirty="0" err="1"/>
              <a:t>Featurings</a:t>
            </a:r>
            <a:endParaRPr lang="en-US" dirty="0"/>
          </a:p>
          <a:p>
            <a:r>
              <a:rPr lang="en-US" sz="2400" dirty="0"/>
              <a:t>Merge with the </a:t>
            </a:r>
            <a:r>
              <a:rPr lang="en-US" sz="2400" dirty="0" err="1"/>
              <a:t>spotify</a:t>
            </a:r>
            <a:r>
              <a:rPr lang="en-US" sz="2400" dirty="0"/>
              <a:t> dataset </a:t>
            </a:r>
            <a:br>
              <a:rPr lang="en-US" sz="2400" dirty="0"/>
            </a:br>
            <a:r>
              <a:rPr lang="en-US" dirty="0"/>
              <a:t>&gt; 12000 songs in common</a:t>
            </a:r>
            <a:endParaRPr lang="fr-FR" dirty="0"/>
          </a:p>
        </p:txBody>
      </p:sp>
    </p:spTree>
    <p:extLst>
      <p:ext uri="{BB962C8B-B14F-4D97-AF65-F5344CB8AC3E}">
        <p14:creationId xmlns:p14="http://schemas.microsoft.com/office/powerpoint/2010/main" val="30803789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341F88CE-2B19-41C6-9A2D-4DAF205F38AA}"/>
              </a:ext>
            </a:extLst>
          </p:cNvPr>
          <p:cNvPicPr>
            <a:picLocks noChangeAspect="1"/>
          </p:cNvPicPr>
          <p:nvPr/>
        </p:nvPicPr>
        <p:blipFill>
          <a:blip r:embed="rId2"/>
          <a:stretch>
            <a:fillRect/>
          </a:stretch>
        </p:blipFill>
        <p:spPr>
          <a:xfrm>
            <a:off x="1367338" y="0"/>
            <a:ext cx="9172325" cy="6386546"/>
          </a:xfrm>
          <a:prstGeom prst="rect">
            <a:avLst/>
          </a:prstGeom>
        </p:spPr>
      </p:pic>
    </p:spTree>
    <p:extLst>
      <p:ext uri="{BB962C8B-B14F-4D97-AF65-F5344CB8AC3E}">
        <p14:creationId xmlns:p14="http://schemas.microsoft.com/office/powerpoint/2010/main" val="29257433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074" name="Picture 2" descr="Mycroft Music Survey Results - Mycroft">
            <a:extLst>
              <a:ext uri="{FF2B5EF4-FFF2-40B4-BE49-F238E27FC236}">
                <a16:creationId xmlns:a16="http://schemas.microsoft.com/office/drawing/2014/main" id="{D746DA13-F0FC-48B9-9806-91116D2FE27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590" r="5521"/>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45149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C96C8BAF-68F3-4B78-B238-35DF5D8656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4F4CD6D0-5A87-4BA2-A13A-0E40511C3CF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4774" y="699565"/>
            <a:ext cx="3553132" cy="5156200"/>
            <a:chOff x="7807230" y="2012810"/>
            <a:chExt cx="3251252" cy="3459865"/>
          </a:xfrm>
        </p:grpSpPr>
        <p:sp>
          <p:nvSpPr>
            <p:cNvPr id="17" name="Rectangle 16">
              <a:extLst>
                <a:ext uri="{FF2B5EF4-FFF2-40B4-BE49-F238E27FC236}">
                  <a16:creationId xmlns:a16="http://schemas.microsoft.com/office/drawing/2014/main" id="{5877EAC0-2063-444D-8EE9-72FED2E03B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07230" y="2012810"/>
              <a:ext cx="3251252" cy="3459865"/>
            </a:xfrm>
            <a:prstGeom prst="rect">
              <a:avLst/>
            </a:prstGeom>
            <a:gradFill>
              <a:gsLst>
                <a:gs pos="0">
                  <a:srgbClr val="000001"/>
                </a:gs>
                <a:gs pos="100000">
                  <a:srgbClr val="191919"/>
                </a:gs>
              </a:gsLst>
            </a:gradFill>
            <a:ln w="76200" cmpd="sng">
              <a:noFill/>
              <a:miter lim="800000"/>
            </a:ln>
            <a:effectLst>
              <a:outerShdw blurRad="127000" dist="1905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2C155BF8-661A-4F4A-B4EC-923105C692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07231" y="2026142"/>
              <a:ext cx="3251250" cy="3440203"/>
            </a:xfrm>
            <a:prstGeom prst="rect">
              <a:avLst/>
            </a:prstGeom>
            <a:gradFill>
              <a:gsLst>
                <a:gs pos="0">
                  <a:srgbClr val="DADADA"/>
                </a:gs>
                <a:gs pos="100000">
                  <a:srgbClr val="FFFFFE"/>
                </a:gs>
              </a:gsLst>
              <a:lin ang="16200000" scaled="0"/>
            </a:gradFill>
            <a:ln w="762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w="38100" h="38100"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0" name="Group 19">
            <a:extLst>
              <a:ext uri="{FF2B5EF4-FFF2-40B4-BE49-F238E27FC236}">
                <a16:creationId xmlns:a16="http://schemas.microsoft.com/office/drawing/2014/main" id="{E9537076-EF48-4F72-9164-FD8260D550A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319434" y="699565"/>
            <a:ext cx="3553132" cy="5156200"/>
            <a:chOff x="7807230" y="2012810"/>
            <a:chExt cx="3251252" cy="3459865"/>
          </a:xfrm>
        </p:grpSpPr>
        <p:sp>
          <p:nvSpPr>
            <p:cNvPr id="21" name="Rectangle 20">
              <a:extLst>
                <a:ext uri="{FF2B5EF4-FFF2-40B4-BE49-F238E27FC236}">
                  <a16:creationId xmlns:a16="http://schemas.microsoft.com/office/drawing/2014/main" id="{689673CB-C48B-4D05-B6E4-B88CD5BAA0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07230" y="2012810"/>
              <a:ext cx="3251252" cy="3459865"/>
            </a:xfrm>
            <a:prstGeom prst="rect">
              <a:avLst/>
            </a:prstGeom>
            <a:gradFill>
              <a:gsLst>
                <a:gs pos="0">
                  <a:srgbClr val="000001"/>
                </a:gs>
                <a:gs pos="100000">
                  <a:srgbClr val="191919"/>
                </a:gs>
              </a:gsLst>
            </a:gradFill>
            <a:ln w="76200" cmpd="sng">
              <a:noFill/>
              <a:miter lim="800000"/>
            </a:ln>
            <a:effectLst>
              <a:outerShdw blurRad="127000" dist="1905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6C31A20-B341-476E-8C04-A26C87E149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07231" y="2026142"/>
              <a:ext cx="3251250" cy="3440203"/>
            </a:xfrm>
            <a:prstGeom prst="rect">
              <a:avLst/>
            </a:prstGeom>
            <a:gradFill>
              <a:gsLst>
                <a:gs pos="0">
                  <a:srgbClr val="DADADA"/>
                </a:gs>
                <a:gs pos="100000">
                  <a:srgbClr val="FFFFFE"/>
                </a:gs>
              </a:gsLst>
              <a:lin ang="16200000" scaled="0"/>
            </a:gradFill>
            <a:ln w="762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w="38100" h="38100"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7" name="Image 6">
            <a:extLst>
              <a:ext uri="{FF2B5EF4-FFF2-40B4-BE49-F238E27FC236}">
                <a16:creationId xmlns:a16="http://schemas.microsoft.com/office/drawing/2014/main" id="{B1B29B55-E41F-40C2-BE4C-0FE3FFCFCCA1}"/>
              </a:ext>
            </a:extLst>
          </p:cNvPr>
          <p:cNvPicPr>
            <a:picLocks noChangeAspect="1"/>
          </p:cNvPicPr>
          <p:nvPr/>
        </p:nvPicPr>
        <p:blipFill>
          <a:blip r:embed="rId3"/>
          <a:stretch>
            <a:fillRect/>
          </a:stretch>
        </p:blipFill>
        <p:spPr>
          <a:xfrm>
            <a:off x="662463" y="1848807"/>
            <a:ext cx="3209544" cy="2527515"/>
          </a:xfrm>
          <a:prstGeom prst="rect">
            <a:avLst/>
          </a:prstGeom>
        </p:spPr>
      </p:pic>
      <p:grpSp>
        <p:nvGrpSpPr>
          <p:cNvPr id="24" name="Group 23">
            <a:extLst>
              <a:ext uri="{FF2B5EF4-FFF2-40B4-BE49-F238E27FC236}">
                <a16:creationId xmlns:a16="http://schemas.microsoft.com/office/drawing/2014/main" id="{6EFC3492-86BD-4D75-B5B4-C2DBFE0BD1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104093" y="699565"/>
            <a:ext cx="3553132" cy="5156200"/>
            <a:chOff x="7807230" y="2012810"/>
            <a:chExt cx="3251252" cy="3459865"/>
          </a:xfrm>
        </p:grpSpPr>
        <p:sp>
          <p:nvSpPr>
            <p:cNvPr id="25" name="Rectangle 24">
              <a:extLst>
                <a:ext uri="{FF2B5EF4-FFF2-40B4-BE49-F238E27FC236}">
                  <a16:creationId xmlns:a16="http://schemas.microsoft.com/office/drawing/2014/main" id="{F72E5074-2516-4705-BFF1-F508394A0A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07230" y="2012810"/>
              <a:ext cx="3251252" cy="3459865"/>
            </a:xfrm>
            <a:prstGeom prst="rect">
              <a:avLst/>
            </a:prstGeom>
            <a:gradFill>
              <a:gsLst>
                <a:gs pos="0">
                  <a:srgbClr val="000001"/>
                </a:gs>
                <a:gs pos="100000">
                  <a:srgbClr val="191919"/>
                </a:gs>
              </a:gsLst>
            </a:gradFill>
            <a:ln w="76200" cmpd="sng">
              <a:noFill/>
              <a:miter lim="800000"/>
            </a:ln>
            <a:effectLst>
              <a:outerShdw blurRad="127000" dist="1905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02259E4C-F24C-4180-AEC3-76255D535E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07231" y="2026142"/>
              <a:ext cx="3251250" cy="3440203"/>
            </a:xfrm>
            <a:prstGeom prst="rect">
              <a:avLst/>
            </a:prstGeom>
            <a:gradFill>
              <a:gsLst>
                <a:gs pos="0">
                  <a:srgbClr val="DADADA"/>
                </a:gs>
                <a:gs pos="100000">
                  <a:srgbClr val="FFFFFE"/>
                </a:gs>
              </a:gsLst>
              <a:lin ang="16200000" scaled="0"/>
            </a:gradFill>
            <a:ln w="762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w="38100" h="38100"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9" name="Image 8">
            <a:extLst>
              <a:ext uri="{FF2B5EF4-FFF2-40B4-BE49-F238E27FC236}">
                <a16:creationId xmlns:a16="http://schemas.microsoft.com/office/drawing/2014/main" id="{1AC713A2-1157-4801-91FC-5EF33E98F0F9}"/>
              </a:ext>
            </a:extLst>
          </p:cNvPr>
          <p:cNvPicPr>
            <a:picLocks noChangeAspect="1"/>
          </p:cNvPicPr>
          <p:nvPr/>
        </p:nvPicPr>
        <p:blipFill rotWithShape="1">
          <a:blip r:embed="rId4"/>
          <a:srcRect l="4097" r="6081"/>
          <a:stretch/>
        </p:blipFill>
        <p:spPr>
          <a:xfrm>
            <a:off x="8280399" y="1724643"/>
            <a:ext cx="3122137" cy="2719881"/>
          </a:xfrm>
          <a:prstGeom prst="rect">
            <a:avLst/>
          </a:prstGeom>
        </p:spPr>
      </p:pic>
      <p:pic>
        <p:nvPicPr>
          <p:cNvPr id="5" name="Image 4">
            <a:extLst>
              <a:ext uri="{FF2B5EF4-FFF2-40B4-BE49-F238E27FC236}">
                <a16:creationId xmlns:a16="http://schemas.microsoft.com/office/drawing/2014/main" id="{E109A9F9-6A29-497A-8156-5A707753546A}"/>
              </a:ext>
            </a:extLst>
          </p:cNvPr>
          <p:cNvPicPr>
            <a:picLocks noChangeAspect="1"/>
          </p:cNvPicPr>
          <p:nvPr/>
        </p:nvPicPr>
        <p:blipFill>
          <a:blip r:embed="rId5"/>
          <a:stretch>
            <a:fillRect/>
          </a:stretch>
        </p:blipFill>
        <p:spPr>
          <a:xfrm>
            <a:off x="4491228" y="1780603"/>
            <a:ext cx="3209544" cy="2663921"/>
          </a:xfrm>
          <a:prstGeom prst="rect">
            <a:avLst/>
          </a:prstGeom>
        </p:spPr>
      </p:pic>
    </p:spTree>
    <p:extLst>
      <p:ext uri="{BB962C8B-B14F-4D97-AF65-F5344CB8AC3E}">
        <p14:creationId xmlns:p14="http://schemas.microsoft.com/office/powerpoint/2010/main" val="147923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BC331C1-1413-4041-8C08-2AFFCD13C90B}"/>
              </a:ext>
            </a:extLst>
          </p:cNvPr>
          <p:cNvSpPr>
            <a:spLocks noGrp="1"/>
          </p:cNvSpPr>
          <p:nvPr>
            <p:ph type="title"/>
          </p:nvPr>
        </p:nvSpPr>
        <p:spPr/>
        <p:txBody>
          <a:bodyPr/>
          <a:lstStyle/>
          <a:p>
            <a:endParaRPr lang="fr-FR"/>
          </a:p>
        </p:txBody>
      </p:sp>
      <p:sp>
        <p:nvSpPr>
          <p:cNvPr id="3" name="Espace réservé du texte 2">
            <a:extLst>
              <a:ext uri="{FF2B5EF4-FFF2-40B4-BE49-F238E27FC236}">
                <a16:creationId xmlns:a16="http://schemas.microsoft.com/office/drawing/2014/main" id="{8BE46522-ADC2-47C2-959D-8EBEAE96BAD9}"/>
              </a:ext>
            </a:extLst>
          </p:cNvPr>
          <p:cNvSpPr>
            <a:spLocks noGrp="1"/>
          </p:cNvSpPr>
          <p:nvPr>
            <p:ph type="body" idx="1"/>
          </p:nvPr>
        </p:nvSpPr>
        <p:spPr/>
        <p:txBody>
          <a:bodyPr/>
          <a:lstStyle/>
          <a:p>
            <a:endParaRPr lang="fr-FR"/>
          </a:p>
        </p:txBody>
      </p:sp>
      <p:pic>
        <p:nvPicPr>
          <p:cNvPr id="5" name="Image 4">
            <a:extLst>
              <a:ext uri="{FF2B5EF4-FFF2-40B4-BE49-F238E27FC236}">
                <a16:creationId xmlns:a16="http://schemas.microsoft.com/office/drawing/2014/main" id="{8051776B-6C9B-4357-A5DA-18D66069D49E}"/>
              </a:ext>
            </a:extLst>
          </p:cNvPr>
          <p:cNvPicPr>
            <a:picLocks noChangeAspect="1"/>
          </p:cNvPicPr>
          <p:nvPr/>
        </p:nvPicPr>
        <p:blipFill>
          <a:blip r:embed="rId3"/>
          <a:stretch>
            <a:fillRect/>
          </a:stretch>
        </p:blipFill>
        <p:spPr>
          <a:xfrm>
            <a:off x="809625" y="500062"/>
            <a:ext cx="10572750" cy="5857875"/>
          </a:xfrm>
          <a:prstGeom prst="rect">
            <a:avLst/>
          </a:prstGeom>
        </p:spPr>
      </p:pic>
    </p:spTree>
    <p:extLst>
      <p:ext uri="{BB962C8B-B14F-4D97-AF65-F5344CB8AC3E}">
        <p14:creationId xmlns:p14="http://schemas.microsoft.com/office/powerpoint/2010/main" val="9907074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1">
            <a:extLst>
              <a:ext uri="{FF2B5EF4-FFF2-40B4-BE49-F238E27FC236}">
                <a16:creationId xmlns:a16="http://schemas.microsoft.com/office/drawing/2014/main" id="{44C5A9E5-0F35-4AA6-AF26-B90A2D47BC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3">
            <a:extLst>
              <a:ext uri="{FF2B5EF4-FFF2-40B4-BE49-F238E27FC236}">
                <a16:creationId xmlns:a16="http://schemas.microsoft.com/office/drawing/2014/main" id="{50BC3489-C3CF-4390-987A-9726B96870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3" name="Image 2">
            <a:extLst>
              <a:ext uri="{FF2B5EF4-FFF2-40B4-BE49-F238E27FC236}">
                <a16:creationId xmlns:a16="http://schemas.microsoft.com/office/drawing/2014/main" id="{B7853954-7FEA-4E5F-AC5F-DEC6C090EF91}"/>
              </a:ext>
            </a:extLst>
          </p:cNvPr>
          <p:cNvPicPr>
            <a:picLocks noChangeAspect="1"/>
          </p:cNvPicPr>
          <p:nvPr/>
        </p:nvPicPr>
        <p:blipFill>
          <a:blip r:embed="rId3"/>
          <a:stretch>
            <a:fillRect/>
          </a:stretch>
        </p:blipFill>
        <p:spPr>
          <a:xfrm>
            <a:off x="788987" y="231774"/>
            <a:ext cx="9699215" cy="5699125"/>
          </a:xfrm>
          <a:prstGeom prst="rect">
            <a:avLst/>
          </a:prstGeom>
        </p:spPr>
      </p:pic>
    </p:spTree>
    <p:extLst>
      <p:ext uri="{BB962C8B-B14F-4D97-AF65-F5344CB8AC3E}">
        <p14:creationId xmlns:p14="http://schemas.microsoft.com/office/powerpoint/2010/main" val="10453538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F903C3B-48D5-4B85-AA4D-4533ADBAE9D7}"/>
              </a:ext>
            </a:extLst>
          </p:cNvPr>
          <p:cNvSpPr>
            <a:spLocks noGrp="1"/>
          </p:cNvSpPr>
          <p:nvPr>
            <p:ph type="title"/>
          </p:nvPr>
        </p:nvSpPr>
        <p:spPr/>
        <p:txBody>
          <a:bodyPr/>
          <a:lstStyle/>
          <a:p>
            <a:endParaRPr lang="fr-FR"/>
          </a:p>
        </p:txBody>
      </p:sp>
      <p:sp>
        <p:nvSpPr>
          <p:cNvPr id="3" name="Espace réservé du texte 2">
            <a:extLst>
              <a:ext uri="{FF2B5EF4-FFF2-40B4-BE49-F238E27FC236}">
                <a16:creationId xmlns:a16="http://schemas.microsoft.com/office/drawing/2014/main" id="{5320D6A1-B885-4283-B145-25CC6DBF8091}"/>
              </a:ext>
            </a:extLst>
          </p:cNvPr>
          <p:cNvSpPr>
            <a:spLocks noGrp="1"/>
          </p:cNvSpPr>
          <p:nvPr>
            <p:ph type="body" idx="1"/>
          </p:nvPr>
        </p:nvSpPr>
        <p:spPr/>
        <p:txBody>
          <a:bodyPr/>
          <a:lstStyle/>
          <a:p>
            <a:endParaRPr lang="fr-FR"/>
          </a:p>
        </p:txBody>
      </p:sp>
      <p:pic>
        <p:nvPicPr>
          <p:cNvPr id="6" name="Image 5">
            <a:extLst>
              <a:ext uri="{FF2B5EF4-FFF2-40B4-BE49-F238E27FC236}">
                <a16:creationId xmlns:a16="http://schemas.microsoft.com/office/drawing/2014/main" id="{BE4D4BF3-D59E-46E7-9DBC-F995BEE2A933}"/>
              </a:ext>
            </a:extLst>
          </p:cNvPr>
          <p:cNvPicPr>
            <a:picLocks noChangeAspect="1"/>
          </p:cNvPicPr>
          <p:nvPr/>
        </p:nvPicPr>
        <p:blipFill>
          <a:blip r:embed="rId3"/>
          <a:stretch>
            <a:fillRect/>
          </a:stretch>
        </p:blipFill>
        <p:spPr>
          <a:xfrm>
            <a:off x="900112" y="466725"/>
            <a:ext cx="10391775" cy="5924550"/>
          </a:xfrm>
          <a:prstGeom prst="rect">
            <a:avLst/>
          </a:prstGeom>
        </p:spPr>
      </p:pic>
    </p:spTree>
    <p:extLst>
      <p:ext uri="{BB962C8B-B14F-4D97-AF65-F5344CB8AC3E}">
        <p14:creationId xmlns:p14="http://schemas.microsoft.com/office/powerpoint/2010/main" val="25852697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73A3717-98B2-44DC-A340-F62F96E487CE}"/>
              </a:ext>
            </a:extLst>
          </p:cNvPr>
          <p:cNvSpPr>
            <a:spLocks noGrp="1"/>
          </p:cNvSpPr>
          <p:nvPr>
            <p:ph type="title"/>
          </p:nvPr>
        </p:nvSpPr>
        <p:spPr/>
        <p:txBody>
          <a:bodyPr/>
          <a:lstStyle/>
          <a:p>
            <a:endParaRPr lang="fr-FR"/>
          </a:p>
        </p:txBody>
      </p:sp>
      <p:pic>
        <p:nvPicPr>
          <p:cNvPr id="5" name="Espace réservé du contenu 4" descr="Une image contenant personne, bâtiment, photo, extérieur&#10;&#10;Description générée automatiquement">
            <a:extLst>
              <a:ext uri="{FF2B5EF4-FFF2-40B4-BE49-F238E27FC236}">
                <a16:creationId xmlns:a16="http://schemas.microsoft.com/office/drawing/2014/main" id="{DB62DB11-0B08-4530-8F2D-70C97F9DBF8F}"/>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7546" r="16608"/>
          <a:stretch/>
        </p:blipFill>
        <p:spPr>
          <a:xfrm>
            <a:off x="0" y="-143034"/>
            <a:ext cx="5821680" cy="7001034"/>
          </a:xfrm>
        </p:spPr>
      </p:pic>
      <p:pic>
        <p:nvPicPr>
          <p:cNvPr id="7" name="Image 6" descr="Une image contenant personne, rue, groupe, regardant&#10;&#10;Description générée automatiquement">
            <a:extLst>
              <a:ext uri="{FF2B5EF4-FFF2-40B4-BE49-F238E27FC236}">
                <a16:creationId xmlns:a16="http://schemas.microsoft.com/office/drawing/2014/main" id="{F9136398-5779-4F43-8B66-F2AC347E72EC}"/>
              </a:ext>
            </a:extLst>
          </p:cNvPr>
          <p:cNvPicPr>
            <a:picLocks noChangeAspect="1"/>
          </p:cNvPicPr>
          <p:nvPr/>
        </p:nvPicPr>
        <p:blipFill rotWithShape="1">
          <a:blip r:embed="rId3">
            <a:extLst>
              <a:ext uri="{28A0092B-C50C-407E-A947-70E740481C1C}">
                <a14:useLocalDpi xmlns:a14="http://schemas.microsoft.com/office/drawing/2010/main" val="0"/>
              </a:ext>
            </a:extLst>
          </a:blip>
          <a:srcRect l="10666" r="27407"/>
          <a:stretch/>
        </p:blipFill>
        <p:spPr>
          <a:xfrm>
            <a:off x="5821680" y="0"/>
            <a:ext cx="6370320" cy="6858000"/>
          </a:xfrm>
          <a:prstGeom prst="rect">
            <a:avLst/>
          </a:prstGeom>
        </p:spPr>
      </p:pic>
      <p:sp>
        <p:nvSpPr>
          <p:cNvPr id="11" name="Rectangle 10">
            <a:extLst>
              <a:ext uri="{FF2B5EF4-FFF2-40B4-BE49-F238E27FC236}">
                <a16:creationId xmlns:a16="http://schemas.microsoft.com/office/drawing/2014/main" id="{8BA5B729-1D9E-4A43-9FCD-76DB32916E2E}"/>
              </a:ext>
            </a:extLst>
          </p:cNvPr>
          <p:cNvSpPr/>
          <p:nvPr/>
        </p:nvSpPr>
        <p:spPr>
          <a:xfrm>
            <a:off x="-1155032" y="-962528"/>
            <a:ext cx="6976712" cy="9641305"/>
          </a:xfrm>
          <a:prstGeom prst="rect">
            <a:avLst/>
          </a:prstGeom>
          <a:solidFill>
            <a:schemeClr val="bg1">
              <a:lumMod val="9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Rectangle 12">
            <a:extLst>
              <a:ext uri="{FF2B5EF4-FFF2-40B4-BE49-F238E27FC236}">
                <a16:creationId xmlns:a16="http://schemas.microsoft.com/office/drawing/2014/main" id="{704CEF9F-C22B-45AD-96AA-76995B1CC83A}"/>
              </a:ext>
            </a:extLst>
          </p:cNvPr>
          <p:cNvSpPr/>
          <p:nvPr/>
        </p:nvSpPr>
        <p:spPr>
          <a:xfrm>
            <a:off x="5821680" y="-962527"/>
            <a:ext cx="6976712" cy="9641305"/>
          </a:xfrm>
          <a:prstGeom prst="rect">
            <a:avLst/>
          </a:prstGeom>
          <a:solidFill>
            <a:schemeClr val="bg1">
              <a:lumMod val="9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ZoneTexte 7">
            <a:extLst>
              <a:ext uri="{FF2B5EF4-FFF2-40B4-BE49-F238E27FC236}">
                <a16:creationId xmlns:a16="http://schemas.microsoft.com/office/drawing/2014/main" id="{E604B8B7-902F-4562-BB62-DFB4964B0FA3}"/>
              </a:ext>
            </a:extLst>
          </p:cNvPr>
          <p:cNvSpPr txBox="1"/>
          <p:nvPr/>
        </p:nvSpPr>
        <p:spPr>
          <a:xfrm>
            <a:off x="6240379" y="561474"/>
            <a:ext cx="4915301" cy="830997"/>
          </a:xfrm>
          <a:prstGeom prst="rect">
            <a:avLst/>
          </a:prstGeom>
          <a:noFill/>
        </p:spPr>
        <p:txBody>
          <a:bodyPr wrap="square" rtlCol="0">
            <a:spAutoFit/>
          </a:bodyPr>
          <a:lstStyle/>
          <a:p>
            <a:r>
              <a:rPr lang="en-US" sz="4800" b="1" dirty="0">
                <a:solidFill>
                  <a:schemeClr val="tx1">
                    <a:lumMod val="65000"/>
                    <a:lumOff val="35000"/>
                  </a:schemeClr>
                </a:solidFill>
              </a:rPr>
              <a:t>From the 60’s…</a:t>
            </a:r>
            <a:endParaRPr lang="fr-FR" sz="4800" b="1" dirty="0">
              <a:solidFill>
                <a:schemeClr val="tx1">
                  <a:lumMod val="65000"/>
                  <a:lumOff val="35000"/>
                </a:schemeClr>
              </a:solidFill>
            </a:endParaRPr>
          </a:p>
        </p:txBody>
      </p:sp>
      <p:sp>
        <p:nvSpPr>
          <p:cNvPr id="10" name="ZoneTexte 9">
            <a:extLst>
              <a:ext uri="{FF2B5EF4-FFF2-40B4-BE49-F238E27FC236}">
                <a16:creationId xmlns:a16="http://schemas.microsoft.com/office/drawing/2014/main" id="{7050673C-D69C-4203-8776-0E7742CDDBF5}"/>
              </a:ext>
            </a:extLst>
          </p:cNvPr>
          <p:cNvSpPr txBox="1"/>
          <p:nvPr/>
        </p:nvSpPr>
        <p:spPr>
          <a:xfrm>
            <a:off x="2245895" y="5355390"/>
            <a:ext cx="3304673" cy="830997"/>
          </a:xfrm>
          <a:prstGeom prst="rect">
            <a:avLst/>
          </a:prstGeom>
          <a:noFill/>
        </p:spPr>
        <p:txBody>
          <a:bodyPr wrap="square" rtlCol="0">
            <a:spAutoFit/>
          </a:bodyPr>
          <a:lstStyle/>
          <a:p>
            <a:r>
              <a:rPr lang="en-US" sz="4800" b="1" dirty="0">
                <a:solidFill>
                  <a:schemeClr val="tx1">
                    <a:lumMod val="65000"/>
                    <a:lumOff val="35000"/>
                  </a:schemeClr>
                </a:solidFill>
              </a:rPr>
              <a:t>to 2020…</a:t>
            </a:r>
            <a:endParaRPr lang="fr-FR" sz="4800" b="1" dirty="0">
              <a:solidFill>
                <a:schemeClr val="tx1">
                  <a:lumMod val="65000"/>
                  <a:lumOff val="35000"/>
                </a:schemeClr>
              </a:solidFill>
            </a:endParaRPr>
          </a:p>
        </p:txBody>
      </p:sp>
    </p:spTree>
    <p:extLst>
      <p:ext uri="{BB962C8B-B14F-4D97-AF65-F5344CB8AC3E}">
        <p14:creationId xmlns:p14="http://schemas.microsoft.com/office/powerpoint/2010/main" val="962369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xit"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hidden"/>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xit"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3" grpId="0" animBg="1"/>
      <p:bldP spid="8" grpId="0"/>
      <p:bldP spid="10"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tint val="90000"/>
            <a:shade val="97000"/>
            <a:satMod val="130000"/>
          </a:schemeClr>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3" name="Straight Connector 22">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F3B3B6C5-748F-437C-AE76-DB11FEA99E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7" name="Rectangle 26">
            <a:extLst>
              <a:ext uri="{FF2B5EF4-FFF2-40B4-BE49-F238E27FC236}">
                <a16:creationId xmlns:a16="http://schemas.microsoft.com/office/drawing/2014/main" id="{197CEB5D-9BB2-475C-BA8D-AC88BB8C97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458724" y="457200"/>
            <a:ext cx="11274552" cy="5943600"/>
          </a:xfrm>
          <a:prstGeom prst="rect">
            <a:avLst/>
          </a:prstGeom>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E47B86F9-D993-4928-8654-FD38966AF5C4}"/>
              </a:ext>
            </a:extLst>
          </p:cNvPr>
          <p:cNvSpPr>
            <a:spLocks noGrp="1"/>
          </p:cNvSpPr>
          <p:nvPr>
            <p:ph type="title"/>
          </p:nvPr>
        </p:nvSpPr>
        <p:spPr>
          <a:xfrm>
            <a:off x="4380588" y="965199"/>
            <a:ext cx="6766078" cy="4927601"/>
          </a:xfrm>
        </p:spPr>
        <p:txBody>
          <a:bodyPr vert="horz" lIns="91440" tIns="45720" rIns="91440" bIns="45720" rtlCol="0" anchor="ctr">
            <a:normAutofit/>
          </a:bodyPr>
          <a:lstStyle/>
          <a:p>
            <a:br>
              <a:rPr lang="en-US" sz="6000"/>
            </a:br>
            <a:endParaRPr lang="en-US" sz="6000"/>
          </a:p>
        </p:txBody>
      </p:sp>
      <p:sp>
        <p:nvSpPr>
          <p:cNvPr id="3" name="Espace réservé du texte 2">
            <a:extLst>
              <a:ext uri="{FF2B5EF4-FFF2-40B4-BE49-F238E27FC236}">
                <a16:creationId xmlns:a16="http://schemas.microsoft.com/office/drawing/2014/main" id="{0479FE5F-1027-45FC-8724-5F364C25E871}"/>
              </a:ext>
            </a:extLst>
          </p:cNvPr>
          <p:cNvSpPr>
            <a:spLocks noGrp="1"/>
          </p:cNvSpPr>
          <p:nvPr>
            <p:ph type="body" idx="1"/>
          </p:nvPr>
        </p:nvSpPr>
        <p:spPr>
          <a:xfrm>
            <a:off x="1023257" y="965198"/>
            <a:ext cx="2707937" cy="4927602"/>
          </a:xfrm>
        </p:spPr>
        <p:txBody>
          <a:bodyPr vert="horz" lIns="91440" tIns="45720" rIns="91440" bIns="45720" rtlCol="0" anchor="ctr">
            <a:normAutofit/>
          </a:bodyPr>
          <a:lstStyle/>
          <a:p>
            <a:pPr algn="r">
              <a:lnSpc>
                <a:spcPct val="100000"/>
              </a:lnSpc>
            </a:pPr>
            <a:r>
              <a:rPr lang="en-US" dirty="0"/>
              <a:t>CONCLUSION</a:t>
            </a:r>
          </a:p>
        </p:txBody>
      </p:sp>
      <p:cxnSp>
        <p:nvCxnSpPr>
          <p:cNvPr id="29" name="Straight Connector 28">
            <a:extLst>
              <a:ext uri="{FF2B5EF4-FFF2-40B4-BE49-F238E27FC236}">
                <a16:creationId xmlns:a16="http://schemas.microsoft.com/office/drawing/2014/main" id="{BB14AD1F-ADD5-46E7-966F-4C0290232FF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5891" y="2057399"/>
            <a:ext cx="0" cy="27432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itre 1">
            <a:extLst>
              <a:ext uri="{FF2B5EF4-FFF2-40B4-BE49-F238E27FC236}">
                <a16:creationId xmlns:a16="http://schemas.microsoft.com/office/drawing/2014/main" id="{01A7BFA3-6022-4318-BC94-5BE5E9148965}"/>
              </a:ext>
            </a:extLst>
          </p:cNvPr>
          <p:cNvSpPr txBox="1">
            <a:spLocks/>
          </p:cNvSpPr>
          <p:nvPr/>
        </p:nvSpPr>
        <p:spPr>
          <a:xfrm>
            <a:off x="5288785" y="967703"/>
            <a:ext cx="6125311" cy="5054008"/>
          </a:xfrm>
          <a:prstGeom prst="rect">
            <a:avLst/>
          </a:prstGeom>
        </p:spPr>
        <p:txBody>
          <a:bodyPr vert="horz" lIns="91440" tIns="45720" rIns="91440" bIns="45720" rtlCol="0" anchor="ctr" anchorCtr="0">
            <a:normAutofit/>
          </a:bodyPr>
          <a:lstStyle>
            <a:lvl1pPr algn="l" defTabSz="914400" rtl="0" eaLnBrk="1" latinLnBrk="0" hangingPunct="1">
              <a:lnSpc>
                <a:spcPct val="90000"/>
              </a:lnSpc>
              <a:spcBef>
                <a:spcPct val="0"/>
              </a:spcBef>
              <a:buNone/>
              <a:defRPr sz="8000" b="0" kern="1200" spc="-50" baseline="0">
                <a:solidFill>
                  <a:schemeClr val="tx1">
                    <a:lumMod val="85000"/>
                    <a:lumOff val="15000"/>
                  </a:schemeClr>
                </a:solidFill>
                <a:latin typeface="+mj-lt"/>
                <a:ea typeface="+mj-ea"/>
                <a:cs typeface="+mj-cs"/>
              </a:defRPr>
            </a:lvl1pPr>
          </a:lstStyle>
          <a:p>
            <a:pPr algn="ctr">
              <a:spcAft>
                <a:spcPts val="600"/>
              </a:spcAft>
            </a:pPr>
            <a:r>
              <a:rPr lang="en-US" sz="3200" dirty="0"/>
              <a:t>Despite more songs get a chance to enter Top100, less and less get No1.</a:t>
            </a:r>
          </a:p>
          <a:p>
            <a:pPr algn="ctr">
              <a:spcAft>
                <a:spcPts val="600"/>
              </a:spcAft>
            </a:pPr>
            <a:endParaRPr lang="en-US" sz="3200" dirty="0"/>
          </a:p>
          <a:p>
            <a:pPr algn="ctr">
              <a:spcAft>
                <a:spcPts val="600"/>
              </a:spcAft>
            </a:pPr>
            <a:r>
              <a:rPr lang="en-US" sz="3200" dirty="0"/>
              <a:t>But becoming No1 means to stay on charts much longer.</a:t>
            </a:r>
          </a:p>
          <a:p>
            <a:pPr algn="ctr">
              <a:spcAft>
                <a:spcPts val="600"/>
              </a:spcAft>
            </a:pPr>
            <a:endParaRPr lang="en-US" sz="3200" dirty="0"/>
          </a:p>
          <a:p>
            <a:pPr algn="ctr">
              <a:spcAft>
                <a:spcPts val="600"/>
              </a:spcAft>
            </a:pPr>
            <a:r>
              <a:rPr lang="en-US" sz="3200" dirty="0"/>
              <a:t>So game is ON like never !</a:t>
            </a:r>
          </a:p>
        </p:txBody>
      </p:sp>
    </p:spTree>
    <p:extLst>
      <p:ext uri="{BB962C8B-B14F-4D97-AF65-F5344CB8AC3E}">
        <p14:creationId xmlns:p14="http://schemas.microsoft.com/office/powerpoint/2010/main" val="40858374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7" name="Straight Connector 26">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29" name="Rectangle 28">
            <a:extLst>
              <a:ext uri="{FF2B5EF4-FFF2-40B4-BE49-F238E27FC236}">
                <a16:creationId xmlns:a16="http://schemas.microsoft.com/office/drawing/2014/main" id="{8638A98B-4B4B-4607-B11F-7DCA0D7CCE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a:p>
        </p:txBody>
      </p:sp>
      <p:pic>
        <p:nvPicPr>
          <p:cNvPr id="5" name="Image 4">
            <a:extLst>
              <a:ext uri="{FF2B5EF4-FFF2-40B4-BE49-F238E27FC236}">
                <a16:creationId xmlns:a16="http://schemas.microsoft.com/office/drawing/2014/main" id="{3C907E7E-07E5-4917-9654-53DBA827B304}"/>
              </a:ext>
            </a:extLst>
          </p:cNvPr>
          <p:cNvPicPr>
            <a:picLocks noChangeAspect="1"/>
          </p:cNvPicPr>
          <p:nvPr/>
        </p:nvPicPr>
        <p:blipFill rotWithShape="1">
          <a:blip r:embed="rId2">
            <a:extLst>
              <a:ext uri="{28A0092B-C50C-407E-A947-70E740481C1C}">
                <a14:useLocalDpi xmlns:a14="http://schemas.microsoft.com/office/drawing/2010/main" val="0"/>
              </a:ext>
            </a:extLst>
          </a:blip>
          <a:srcRect l="506" r="16323"/>
          <a:stretch/>
        </p:blipFill>
        <p:spPr>
          <a:xfrm>
            <a:off x="633999" y="640080"/>
            <a:ext cx="6275667" cy="5577840"/>
          </a:xfrm>
          <a:prstGeom prst="rect">
            <a:avLst/>
          </a:prstGeom>
        </p:spPr>
      </p:pic>
      <p:sp>
        <p:nvSpPr>
          <p:cNvPr id="31" name="Rectangle 30">
            <a:extLst>
              <a:ext uri="{FF2B5EF4-FFF2-40B4-BE49-F238E27FC236}">
                <a16:creationId xmlns:a16="http://schemas.microsoft.com/office/drawing/2014/main" id="{8E3B9B0E-204E-4BFD-B58A-E71D9CDC37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7543665" y="0"/>
            <a:ext cx="4654555"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Titre 6">
            <a:extLst>
              <a:ext uri="{FF2B5EF4-FFF2-40B4-BE49-F238E27FC236}">
                <a16:creationId xmlns:a16="http://schemas.microsoft.com/office/drawing/2014/main" id="{C9FC7E56-B67C-4C4E-BE29-3B3F578E5337}"/>
              </a:ext>
            </a:extLst>
          </p:cNvPr>
          <p:cNvSpPr>
            <a:spLocks noGrp="1"/>
          </p:cNvSpPr>
          <p:nvPr>
            <p:ph type="title"/>
          </p:nvPr>
        </p:nvSpPr>
        <p:spPr>
          <a:xfrm>
            <a:off x="8096885" y="640080"/>
            <a:ext cx="3873442" cy="2886145"/>
          </a:xfrm>
        </p:spPr>
        <p:txBody>
          <a:bodyPr vert="horz" lIns="91440" tIns="45720" rIns="91440" bIns="45720" rtlCol="0" anchor="b">
            <a:normAutofit/>
          </a:bodyPr>
          <a:lstStyle/>
          <a:p>
            <a:r>
              <a:rPr lang="en-US" dirty="0">
                <a:solidFill>
                  <a:srgbClr val="FFFFFF"/>
                </a:solidFill>
              </a:rPr>
              <a:t>Long Tail curved than never</a:t>
            </a:r>
          </a:p>
        </p:txBody>
      </p:sp>
      <p:cxnSp>
        <p:nvCxnSpPr>
          <p:cNvPr id="33" name="Straight Connector 32">
            <a:extLst>
              <a:ext uri="{FF2B5EF4-FFF2-40B4-BE49-F238E27FC236}">
                <a16:creationId xmlns:a16="http://schemas.microsoft.com/office/drawing/2014/main" id="{43F94007-F0C4-467F-8ED4-3E4844BFDA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85922" y="3687092"/>
            <a:ext cx="338328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48459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9">
            <a:extLst>
              <a:ext uri="{FF2B5EF4-FFF2-40B4-BE49-F238E27FC236}">
                <a16:creationId xmlns:a16="http://schemas.microsoft.com/office/drawing/2014/main" id="{44C5A9E5-0F35-4AA6-AF26-B90A2D47BC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Image 2" descr="Une image contenant homme, tenant, femme, debout&#10;&#10;Description générée automatiquement">
            <a:extLst>
              <a:ext uri="{FF2B5EF4-FFF2-40B4-BE49-F238E27FC236}">
                <a16:creationId xmlns:a16="http://schemas.microsoft.com/office/drawing/2014/main" id="{1A5BA97F-C515-44FB-8940-982601DBE2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7170" y="643467"/>
            <a:ext cx="3784260" cy="5113866"/>
          </a:xfrm>
          <a:prstGeom prst="rect">
            <a:avLst/>
          </a:prstGeom>
        </p:spPr>
      </p:pic>
      <p:pic>
        <p:nvPicPr>
          <p:cNvPr id="5" name="Image 4">
            <a:extLst>
              <a:ext uri="{FF2B5EF4-FFF2-40B4-BE49-F238E27FC236}">
                <a16:creationId xmlns:a16="http://schemas.microsoft.com/office/drawing/2014/main" id="{75BC7233-56EE-43A1-8831-1FCB02C8B8F2}"/>
              </a:ext>
            </a:extLst>
          </p:cNvPr>
          <p:cNvPicPr>
            <a:picLocks noChangeAspect="1"/>
          </p:cNvPicPr>
          <p:nvPr/>
        </p:nvPicPr>
        <p:blipFill rotWithShape="1">
          <a:blip r:embed="rId3"/>
          <a:srcRect b="2922"/>
          <a:stretch/>
        </p:blipFill>
        <p:spPr>
          <a:xfrm>
            <a:off x="6256866" y="1062107"/>
            <a:ext cx="5291666" cy="4276588"/>
          </a:xfrm>
          <a:prstGeom prst="rect">
            <a:avLst/>
          </a:prstGeom>
        </p:spPr>
      </p:pic>
      <p:sp>
        <p:nvSpPr>
          <p:cNvPr id="17" name="Rectangle 11">
            <a:extLst>
              <a:ext uri="{FF2B5EF4-FFF2-40B4-BE49-F238E27FC236}">
                <a16:creationId xmlns:a16="http://schemas.microsoft.com/office/drawing/2014/main" id="{50BC3489-C3CF-4390-987A-9726B96870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5068213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5" name="Rectangle 74">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77" name="Straight Connector 76">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9" name="Rectangle 78">
            <a:extLst>
              <a:ext uri="{FF2B5EF4-FFF2-40B4-BE49-F238E27FC236}">
                <a16:creationId xmlns:a16="http://schemas.microsoft.com/office/drawing/2014/main" id="{990D0034-F768-41E7-85D4-F38C4DE857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solidFill>
            <a:schemeClr val="tx1"/>
          </a:solidFill>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dirty="0"/>
          </a:p>
        </p:txBody>
      </p:sp>
      <p:pic>
        <p:nvPicPr>
          <p:cNvPr id="6" name="Espace réservé du contenu 5" descr="Bureau avec des éléments de productivité">
            <a:extLst>
              <a:ext uri="{FF2B5EF4-FFF2-40B4-BE49-F238E27FC236}">
                <a16:creationId xmlns:a16="http://schemas.microsoft.com/office/drawing/2014/main" id="{D70DA8E1-44D3-4ED1-8F3B-7069C2DC6820}"/>
              </a:ext>
            </a:extLst>
          </p:cNvPr>
          <p:cNvPicPr>
            <a:picLocks noGrp="1" noChangeAspect="1"/>
          </p:cNvPicPr>
          <p:nvPr>
            <p:ph sz="half" idx="1"/>
          </p:nvPr>
        </p:nvPicPr>
        <p:blipFill rotWithShape="1">
          <a:blip r:embed="rId3">
            <a:extLst>
              <a:ext uri="{28A0092B-C50C-407E-A947-70E740481C1C}">
                <a14:useLocalDpi xmlns:a14="http://schemas.microsoft.com/office/drawing/2010/main" val="0"/>
              </a:ext>
            </a:extLst>
          </a:blip>
          <a:srcRect r="1" b="15692"/>
          <a:stretch/>
        </p:blipFill>
        <p:spPr>
          <a:xfrm flipH="1">
            <a:off x="-5686" y="17462"/>
            <a:ext cx="12186314" cy="6890808"/>
          </a:xfrm>
          <a:prstGeom prst="rect">
            <a:avLst/>
          </a:prstGeom>
        </p:spPr>
      </p:pic>
      <p:sp>
        <p:nvSpPr>
          <p:cNvPr id="81" name="Rectangle 80">
            <a:extLst>
              <a:ext uri="{FF2B5EF4-FFF2-40B4-BE49-F238E27FC236}">
                <a16:creationId xmlns:a16="http://schemas.microsoft.com/office/drawing/2014/main" id="{95B38FD6-641F-41BF-B466-C1C6366420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48600" y="643467"/>
            <a:ext cx="3635926" cy="5113865"/>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035CF2A3-0FC2-419C-B523-3CB98BD26C21}"/>
              </a:ext>
            </a:extLst>
          </p:cNvPr>
          <p:cNvSpPr>
            <a:spLocks noGrp="1"/>
          </p:cNvSpPr>
          <p:nvPr>
            <p:ph type="title"/>
          </p:nvPr>
        </p:nvSpPr>
        <p:spPr>
          <a:xfrm>
            <a:off x="8089772" y="956235"/>
            <a:ext cx="3153580" cy="1616740"/>
          </a:xfrm>
        </p:spPr>
        <p:txBody>
          <a:bodyPr vert="horz" lIns="91440" tIns="45720" rIns="91440" bIns="45720" rtlCol="0" anchor="b">
            <a:normAutofit/>
          </a:bodyPr>
          <a:lstStyle/>
          <a:p>
            <a:r>
              <a:rPr lang="en-US" sz="3600">
                <a:solidFill>
                  <a:schemeClr val="tx1"/>
                </a:solidFill>
              </a:rPr>
              <a:t>Next step &amp; Thank you</a:t>
            </a:r>
          </a:p>
        </p:txBody>
      </p:sp>
      <p:pic>
        <p:nvPicPr>
          <p:cNvPr id="1030" name="Picture 6" descr="github-logo-white - Sfera Labs">
            <a:extLst>
              <a:ext uri="{FF2B5EF4-FFF2-40B4-BE49-F238E27FC236}">
                <a16:creationId xmlns:a16="http://schemas.microsoft.com/office/drawing/2014/main" id="{C3AF4118-2E9E-4BEE-A46C-45F95CAF0EA8}"/>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823440" y="4276408"/>
            <a:ext cx="944655" cy="628134"/>
          </a:xfrm>
          <a:prstGeom prst="rect">
            <a:avLst/>
          </a:prstGeom>
          <a:noFill/>
          <a:extLst>
            <a:ext uri="{909E8E84-426E-40DD-AFC4-6F175D3DCCD1}">
              <a14:hiddenFill xmlns:a14="http://schemas.microsoft.com/office/drawing/2010/main">
                <a:solidFill>
                  <a:srgbClr val="FFFFFF"/>
                </a:solidFill>
              </a14:hiddenFill>
            </a:ext>
          </a:extLst>
        </p:spPr>
      </p:pic>
      <p:pic>
        <p:nvPicPr>
          <p:cNvPr id="14" name="Graphique 13" descr="Profil mâle">
            <a:extLst>
              <a:ext uri="{FF2B5EF4-FFF2-40B4-BE49-F238E27FC236}">
                <a16:creationId xmlns:a16="http://schemas.microsoft.com/office/drawing/2014/main" id="{BE352112-D6DC-421F-8CBF-B949B28D603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957892" y="2838817"/>
            <a:ext cx="675754" cy="675754"/>
          </a:xfrm>
          <a:prstGeom prst="rect">
            <a:avLst/>
          </a:prstGeom>
        </p:spPr>
      </p:pic>
      <p:cxnSp>
        <p:nvCxnSpPr>
          <p:cNvPr id="83" name="Straight Connector 82">
            <a:extLst>
              <a:ext uri="{FF2B5EF4-FFF2-40B4-BE49-F238E27FC236}">
                <a16:creationId xmlns:a16="http://schemas.microsoft.com/office/drawing/2014/main" id="{6BF9119E-766E-4526-AAE5-639F577C04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73792" y="2660530"/>
            <a:ext cx="292608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0" name="Graphique 9" descr="Enveloppe">
            <a:extLst>
              <a:ext uri="{FF2B5EF4-FFF2-40B4-BE49-F238E27FC236}">
                <a16:creationId xmlns:a16="http://schemas.microsoft.com/office/drawing/2014/main" id="{AB2157E8-B5D9-4C07-B1F7-B861C3FF306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036310" y="3631049"/>
            <a:ext cx="518917" cy="518917"/>
          </a:xfrm>
          <a:prstGeom prst="rect">
            <a:avLst/>
          </a:prstGeom>
        </p:spPr>
      </p:pic>
      <p:sp>
        <p:nvSpPr>
          <p:cNvPr id="85" name="Rectangle 84">
            <a:extLst>
              <a:ext uri="{FF2B5EF4-FFF2-40B4-BE49-F238E27FC236}">
                <a16:creationId xmlns:a16="http://schemas.microsoft.com/office/drawing/2014/main" id="{7363FFA6-C551-4935-A474-8B2482E55B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20" name="Groupe 19">
            <a:extLst>
              <a:ext uri="{FF2B5EF4-FFF2-40B4-BE49-F238E27FC236}">
                <a16:creationId xmlns:a16="http://schemas.microsoft.com/office/drawing/2014/main" id="{F39D731C-D7A0-44B8-961E-DAF107A6C5FA}"/>
              </a:ext>
            </a:extLst>
          </p:cNvPr>
          <p:cNvGrpSpPr/>
          <p:nvPr/>
        </p:nvGrpSpPr>
        <p:grpSpPr>
          <a:xfrm>
            <a:off x="586887" y="1174426"/>
            <a:ext cx="6008914" cy="4355751"/>
            <a:chOff x="7473886" y="339554"/>
            <a:chExt cx="6008914" cy="4355751"/>
          </a:xfrm>
        </p:grpSpPr>
        <p:sp>
          <p:nvSpPr>
            <p:cNvPr id="18" name="Rectangle 17">
              <a:extLst>
                <a:ext uri="{FF2B5EF4-FFF2-40B4-BE49-F238E27FC236}">
                  <a16:creationId xmlns:a16="http://schemas.microsoft.com/office/drawing/2014/main" id="{9227DED0-2A7F-4DF7-A804-7D20F57B1C3A}"/>
                </a:ext>
              </a:extLst>
            </p:cNvPr>
            <p:cNvSpPr/>
            <p:nvPr/>
          </p:nvSpPr>
          <p:spPr>
            <a:xfrm>
              <a:off x="7473886" y="339554"/>
              <a:ext cx="6008914" cy="4355751"/>
            </a:xfrm>
            <a:prstGeom prst="rect">
              <a:avLst/>
            </a:prstGeom>
            <a:solidFill>
              <a:schemeClr val="tx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ZoneTexte 15">
              <a:extLst>
                <a:ext uri="{FF2B5EF4-FFF2-40B4-BE49-F238E27FC236}">
                  <a16:creationId xmlns:a16="http://schemas.microsoft.com/office/drawing/2014/main" id="{D05CD502-A623-461B-98E4-1980B11AA7CF}"/>
                </a:ext>
              </a:extLst>
            </p:cNvPr>
            <p:cNvSpPr txBox="1"/>
            <p:nvPr/>
          </p:nvSpPr>
          <p:spPr>
            <a:xfrm>
              <a:off x="7813720" y="1175171"/>
              <a:ext cx="5619749" cy="2139047"/>
            </a:xfrm>
            <a:prstGeom prst="rect">
              <a:avLst/>
            </a:prstGeom>
            <a:solidFill>
              <a:schemeClr val="tx1">
                <a:alpha val="0"/>
              </a:schemeClr>
            </a:solidFill>
            <a:ln>
              <a:noFill/>
            </a:ln>
          </p:spPr>
          <p:txBody>
            <a:bodyPr wrap="square" rtlCol="0">
              <a:spAutoFit/>
            </a:bodyPr>
            <a:lstStyle/>
            <a:p>
              <a:pPr>
                <a:spcAft>
                  <a:spcPts val="600"/>
                </a:spcAft>
              </a:pPr>
              <a:r>
                <a:rPr lang="en-US" sz="1900" dirty="0">
                  <a:solidFill>
                    <a:schemeClr val="bg2">
                      <a:lumMod val="90000"/>
                      <a:lumOff val="10000"/>
                    </a:schemeClr>
                  </a:solidFill>
                </a:rPr>
                <a:t>Interactive Dashboard</a:t>
              </a:r>
            </a:p>
            <a:p>
              <a:pPr>
                <a:spcAft>
                  <a:spcPts val="600"/>
                </a:spcAft>
              </a:pPr>
              <a:endParaRPr lang="en-US" sz="1900" dirty="0">
                <a:solidFill>
                  <a:schemeClr val="bg2">
                    <a:lumMod val="90000"/>
                    <a:lumOff val="10000"/>
                  </a:schemeClr>
                </a:solidFill>
              </a:endParaRPr>
            </a:p>
            <a:p>
              <a:pPr>
                <a:spcAft>
                  <a:spcPts val="600"/>
                </a:spcAft>
              </a:pPr>
              <a:r>
                <a:rPr lang="en-US" sz="1900" dirty="0">
                  <a:solidFill>
                    <a:schemeClr val="bg2">
                      <a:lumMod val="90000"/>
                      <a:lumOff val="10000"/>
                    </a:schemeClr>
                  </a:solidFill>
                </a:rPr>
                <a:t>Make finer analysis per singer</a:t>
              </a:r>
            </a:p>
            <a:p>
              <a:pPr>
                <a:spcAft>
                  <a:spcPts val="600"/>
                </a:spcAft>
              </a:pPr>
              <a:endParaRPr lang="en-US" sz="1900" dirty="0">
                <a:solidFill>
                  <a:schemeClr val="bg2">
                    <a:lumMod val="90000"/>
                    <a:lumOff val="10000"/>
                  </a:schemeClr>
                </a:solidFill>
              </a:endParaRPr>
            </a:p>
            <a:p>
              <a:pPr>
                <a:spcAft>
                  <a:spcPts val="600"/>
                </a:spcAft>
              </a:pPr>
              <a:r>
                <a:rPr lang="en-US" sz="1900" dirty="0">
                  <a:solidFill>
                    <a:schemeClr val="bg2">
                      <a:lumMod val="90000"/>
                      <a:lumOff val="10000"/>
                    </a:schemeClr>
                  </a:solidFill>
                </a:rPr>
                <a:t>Web Scrapping from </a:t>
              </a:r>
              <a:r>
                <a:rPr lang="en-US" sz="1900" dirty="0">
                  <a:solidFill>
                    <a:schemeClr val="bg2">
                      <a:lumMod val="90000"/>
                      <a:lumOff val="10000"/>
                    </a:schemeClr>
                  </a:solidFill>
                  <a:hlinkClick r:id="rId9"/>
                </a:rPr>
                <a:t>https://kworb.net/</a:t>
              </a:r>
              <a:endParaRPr lang="en-US" sz="1900" dirty="0">
                <a:solidFill>
                  <a:schemeClr val="bg2">
                    <a:lumMod val="90000"/>
                    <a:lumOff val="10000"/>
                  </a:schemeClr>
                </a:solidFill>
              </a:endParaRPr>
            </a:p>
            <a:p>
              <a:pPr>
                <a:spcAft>
                  <a:spcPts val="600"/>
                </a:spcAft>
              </a:pPr>
              <a:br>
                <a:rPr lang="en-US" sz="1900" dirty="0">
                  <a:solidFill>
                    <a:schemeClr val="bg2">
                      <a:lumMod val="90000"/>
                      <a:lumOff val="10000"/>
                    </a:schemeClr>
                  </a:solidFill>
                </a:rPr>
              </a:br>
              <a:r>
                <a:rPr lang="en-US" sz="1900" dirty="0">
                  <a:solidFill>
                    <a:schemeClr val="bg2">
                      <a:lumMod val="90000"/>
                      <a:lumOff val="10000"/>
                    </a:schemeClr>
                  </a:solidFill>
                </a:rPr>
                <a:t>Road to Machine Learning with Spotify Data ?</a:t>
              </a:r>
            </a:p>
          </p:txBody>
        </p:sp>
      </p:grpSp>
      <p:sp>
        <p:nvSpPr>
          <p:cNvPr id="26" name="ZoneTexte 25">
            <a:extLst>
              <a:ext uri="{FF2B5EF4-FFF2-40B4-BE49-F238E27FC236}">
                <a16:creationId xmlns:a16="http://schemas.microsoft.com/office/drawing/2014/main" id="{DE48CAEE-1B01-408D-8B25-525162A68C23}"/>
              </a:ext>
            </a:extLst>
          </p:cNvPr>
          <p:cNvSpPr txBox="1"/>
          <p:nvPr/>
        </p:nvSpPr>
        <p:spPr>
          <a:xfrm>
            <a:off x="8658806" y="3015734"/>
            <a:ext cx="1813317" cy="369332"/>
          </a:xfrm>
          <a:prstGeom prst="rect">
            <a:avLst/>
          </a:prstGeom>
          <a:noFill/>
        </p:spPr>
        <p:txBody>
          <a:bodyPr wrap="none" rtlCol="0">
            <a:spAutoFit/>
          </a:bodyPr>
          <a:lstStyle/>
          <a:p>
            <a:r>
              <a:rPr lang="en-US" dirty="0"/>
              <a:t>Frédéric </a:t>
            </a:r>
            <a:r>
              <a:rPr lang="en-US" dirty="0" err="1"/>
              <a:t>Zalma</a:t>
            </a:r>
            <a:endParaRPr lang="fr-FR" dirty="0"/>
          </a:p>
        </p:txBody>
      </p:sp>
      <p:sp>
        <p:nvSpPr>
          <p:cNvPr id="27" name="ZoneTexte 26">
            <a:extLst>
              <a:ext uri="{FF2B5EF4-FFF2-40B4-BE49-F238E27FC236}">
                <a16:creationId xmlns:a16="http://schemas.microsoft.com/office/drawing/2014/main" id="{70CF0BF8-7652-4B22-9743-C199C88B8DEE}"/>
              </a:ext>
            </a:extLst>
          </p:cNvPr>
          <p:cNvSpPr txBox="1"/>
          <p:nvPr/>
        </p:nvSpPr>
        <p:spPr>
          <a:xfrm>
            <a:off x="8698232" y="3701100"/>
            <a:ext cx="2791149" cy="338554"/>
          </a:xfrm>
          <a:prstGeom prst="rect">
            <a:avLst/>
          </a:prstGeom>
          <a:noFill/>
        </p:spPr>
        <p:txBody>
          <a:bodyPr wrap="none" rtlCol="0">
            <a:spAutoFit/>
          </a:bodyPr>
          <a:lstStyle/>
          <a:p>
            <a:r>
              <a:rPr lang="en-US" sz="1600" dirty="0"/>
              <a:t>frederic.zalma@gmail.com</a:t>
            </a:r>
            <a:endParaRPr lang="fr-FR" sz="1600" dirty="0"/>
          </a:p>
        </p:txBody>
      </p:sp>
      <p:sp>
        <p:nvSpPr>
          <p:cNvPr id="28" name="ZoneTexte 27">
            <a:extLst>
              <a:ext uri="{FF2B5EF4-FFF2-40B4-BE49-F238E27FC236}">
                <a16:creationId xmlns:a16="http://schemas.microsoft.com/office/drawing/2014/main" id="{94F901B7-10A5-402C-B328-9169B06B9552}"/>
              </a:ext>
            </a:extLst>
          </p:cNvPr>
          <p:cNvSpPr txBox="1"/>
          <p:nvPr/>
        </p:nvSpPr>
        <p:spPr>
          <a:xfrm>
            <a:off x="8698232" y="4398192"/>
            <a:ext cx="1762021" cy="369332"/>
          </a:xfrm>
          <a:prstGeom prst="rect">
            <a:avLst/>
          </a:prstGeom>
          <a:noFill/>
        </p:spPr>
        <p:txBody>
          <a:bodyPr wrap="none" rtlCol="0">
            <a:spAutoFit/>
          </a:bodyPr>
          <a:lstStyle/>
          <a:p>
            <a:r>
              <a:rPr lang="fr-FR" dirty="0" err="1"/>
              <a:t>Fredz_projects</a:t>
            </a:r>
            <a:endParaRPr lang="fr-FR" dirty="0"/>
          </a:p>
        </p:txBody>
      </p:sp>
    </p:spTree>
    <p:extLst>
      <p:ext uri="{BB962C8B-B14F-4D97-AF65-F5344CB8AC3E}">
        <p14:creationId xmlns:p14="http://schemas.microsoft.com/office/powerpoint/2010/main" val="158123130"/>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99A4F25-EFF2-4F7B-BA9B-41088C0C1BAC}"/>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017EDB14-5662-4580-ACA8-5C032FA77416}"/>
              </a:ext>
            </a:extLst>
          </p:cNvPr>
          <p:cNvSpPr>
            <a:spLocks noGrp="1"/>
          </p:cNvSpPr>
          <p:nvPr>
            <p:ph idx="1"/>
          </p:nvPr>
        </p:nvSpPr>
        <p:spPr/>
        <p:txBody>
          <a:bodyPr/>
          <a:lstStyle/>
          <a:p>
            <a:endParaRPr lang="fr-FR"/>
          </a:p>
        </p:txBody>
      </p:sp>
      <p:sp>
        <p:nvSpPr>
          <p:cNvPr id="4" name="Rectangle 3">
            <a:extLst>
              <a:ext uri="{FF2B5EF4-FFF2-40B4-BE49-F238E27FC236}">
                <a16:creationId xmlns:a16="http://schemas.microsoft.com/office/drawing/2014/main" id="{E71EFD30-AE6A-44DA-9C2C-0D17B60B75D8}"/>
              </a:ext>
            </a:extLst>
          </p:cNvPr>
          <p:cNvSpPr/>
          <p:nvPr/>
        </p:nvSpPr>
        <p:spPr>
          <a:xfrm>
            <a:off x="-417095" y="-465221"/>
            <a:ext cx="12929937" cy="77162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800" dirty="0"/>
              <a:t>Everything changed</a:t>
            </a:r>
            <a:endParaRPr lang="fr-FR" sz="8800" dirty="0"/>
          </a:p>
        </p:txBody>
      </p:sp>
    </p:spTree>
    <p:extLst>
      <p:ext uri="{BB962C8B-B14F-4D97-AF65-F5344CB8AC3E}">
        <p14:creationId xmlns:p14="http://schemas.microsoft.com/office/powerpoint/2010/main" val="15764948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A7EE751-67E8-443C-BDAD-737F438C29B7}"/>
              </a:ext>
            </a:extLst>
          </p:cNvPr>
          <p:cNvSpPr>
            <a:spLocks noGrp="1"/>
          </p:cNvSpPr>
          <p:nvPr>
            <p:ph type="title"/>
          </p:nvPr>
        </p:nvSpPr>
        <p:spPr/>
        <p:txBody>
          <a:bodyPr/>
          <a:lstStyle/>
          <a:p>
            <a:endParaRPr lang="fr-FR"/>
          </a:p>
        </p:txBody>
      </p:sp>
      <p:pic>
        <p:nvPicPr>
          <p:cNvPr id="5" name="Espace réservé du contenu 4">
            <a:extLst>
              <a:ext uri="{FF2B5EF4-FFF2-40B4-BE49-F238E27FC236}">
                <a16:creationId xmlns:a16="http://schemas.microsoft.com/office/drawing/2014/main" id="{B2D16176-6BD9-43FA-810C-71820F77A96D}"/>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21006" r="55717"/>
          <a:stretch/>
        </p:blipFill>
        <p:spPr>
          <a:xfrm>
            <a:off x="9734754" y="0"/>
            <a:ext cx="2837843" cy="6858000"/>
          </a:xfrm>
        </p:spPr>
      </p:pic>
      <p:pic>
        <p:nvPicPr>
          <p:cNvPr id="9" name="Image 8" descr="Une image contenant périphérique, très coloré&#10;&#10;Description générée automatiquement">
            <a:extLst>
              <a:ext uri="{FF2B5EF4-FFF2-40B4-BE49-F238E27FC236}">
                <a16:creationId xmlns:a16="http://schemas.microsoft.com/office/drawing/2014/main" id="{D982BCFA-EF6D-4E60-BD60-AF22618B3A7B}"/>
              </a:ext>
            </a:extLst>
          </p:cNvPr>
          <p:cNvPicPr>
            <a:picLocks noChangeAspect="1"/>
          </p:cNvPicPr>
          <p:nvPr/>
        </p:nvPicPr>
        <p:blipFill rotWithShape="1">
          <a:blip r:embed="rId3">
            <a:extLst>
              <a:ext uri="{28A0092B-C50C-407E-A947-70E740481C1C}">
                <a14:useLocalDpi xmlns:a14="http://schemas.microsoft.com/office/drawing/2010/main" val="0"/>
              </a:ext>
            </a:extLst>
          </a:blip>
          <a:srcRect t="195" r="73127" b="-195"/>
          <a:stretch/>
        </p:blipFill>
        <p:spPr>
          <a:xfrm>
            <a:off x="5129534" y="0"/>
            <a:ext cx="2457266" cy="6858000"/>
          </a:xfrm>
          <a:prstGeom prst="rect">
            <a:avLst/>
          </a:prstGeom>
        </p:spPr>
      </p:pic>
      <p:pic>
        <p:nvPicPr>
          <p:cNvPr id="13" name="Image 12" descr="Une image contenant intérieur, table, assis, moniteur&#10;&#10;Description générée automatiquement">
            <a:extLst>
              <a:ext uri="{FF2B5EF4-FFF2-40B4-BE49-F238E27FC236}">
                <a16:creationId xmlns:a16="http://schemas.microsoft.com/office/drawing/2014/main" id="{3644E3E2-A57B-4C57-BC16-190A3627DEEF}"/>
              </a:ext>
            </a:extLst>
          </p:cNvPr>
          <p:cNvPicPr>
            <a:picLocks noChangeAspect="1"/>
          </p:cNvPicPr>
          <p:nvPr/>
        </p:nvPicPr>
        <p:blipFill rotWithShape="1">
          <a:blip r:embed="rId4">
            <a:extLst>
              <a:ext uri="{28A0092B-C50C-407E-A947-70E740481C1C}">
                <a14:useLocalDpi xmlns:a14="http://schemas.microsoft.com/office/drawing/2010/main" val="0"/>
              </a:ext>
            </a:extLst>
          </a:blip>
          <a:srcRect l="38579" r="28852"/>
          <a:stretch/>
        </p:blipFill>
        <p:spPr>
          <a:xfrm>
            <a:off x="0" y="0"/>
            <a:ext cx="2675940" cy="6858000"/>
          </a:xfrm>
          <a:prstGeom prst="rect">
            <a:avLst/>
          </a:prstGeom>
        </p:spPr>
      </p:pic>
      <p:pic>
        <p:nvPicPr>
          <p:cNvPr id="19" name="Image 18" descr="Une image contenant équipement électronique, photo, assis, jeu&#10;&#10;Description générée automatiquement">
            <a:extLst>
              <a:ext uri="{FF2B5EF4-FFF2-40B4-BE49-F238E27FC236}">
                <a16:creationId xmlns:a16="http://schemas.microsoft.com/office/drawing/2014/main" id="{342D5FA7-0A03-45EE-9F75-78A3390D6DC2}"/>
              </a:ext>
            </a:extLst>
          </p:cNvPr>
          <p:cNvPicPr>
            <a:picLocks noChangeAspect="1"/>
          </p:cNvPicPr>
          <p:nvPr/>
        </p:nvPicPr>
        <p:blipFill rotWithShape="1">
          <a:blip r:embed="rId5">
            <a:extLst>
              <a:ext uri="{28A0092B-C50C-407E-A947-70E740481C1C}">
                <a14:useLocalDpi xmlns:a14="http://schemas.microsoft.com/office/drawing/2010/main" val="0"/>
              </a:ext>
            </a:extLst>
          </a:blip>
          <a:srcRect l="27169" r="34280"/>
          <a:stretch/>
        </p:blipFill>
        <p:spPr>
          <a:xfrm>
            <a:off x="7586800" y="0"/>
            <a:ext cx="2147954" cy="6858000"/>
          </a:xfrm>
          <a:prstGeom prst="rect">
            <a:avLst/>
          </a:prstGeom>
        </p:spPr>
      </p:pic>
      <p:pic>
        <p:nvPicPr>
          <p:cNvPr id="21" name="Image 20" descr="Une image contenant stéréo, équipement électronique, assis, cuisine&#10;&#10;Description générée automatiquement">
            <a:extLst>
              <a:ext uri="{FF2B5EF4-FFF2-40B4-BE49-F238E27FC236}">
                <a16:creationId xmlns:a16="http://schemas.microsoft.com/office/drawing/2014/main" id="{41BCDF16-3995-411F-884F-1C44C849684A}"/>
              </a:ext>
            </a:extLst>
          </p:cNvPr>
          <p:cNvPicPr>
            <a:picLocks noChangeAspect="1"/>
          </p:cNvPicPr>
          <p:nvPr/>
        </p:nvPicPr>
        <p:blipFill rotWithShape="1">
          <a:blip r:embed="rId6">
            <a:extLst>
              <a:ext uri="{28A0092B-C50C-407E-A947-70E740481C1C}">
                <a14:useLocalDpi xmlns:a14="http://schemas.microsoft.com/office/drawing/2010/main" val="0"/>
              </a:ext>
            </a:extLst>
          </a:blip>
          <a:srcRect l="6230" r="72874"/>
          <a:stretch/>
        </p:blipFill>
        <p:spPr>
          <a:xfrm>
            <a:off x="2633940" y="0"/>
            <a:ext cx="2495593" cy="6858000"/>
          </a:xfrm>
          <a:prstGeom prst="rect">
            <a:avLst/>
          </a:prstGeom>
        </p:spPr>
      </p:pic>
      <p:sp>
        <p:nvSpPr>
          <p:cNvPr id="22" name="Rectangle 21">
            <a:extLst>
              <a:ext uri="{FF2B5EF4-FFF2-40B4-BE49-F238E27FC236}">
                <a16:creationId xmlns:a16="http://schemas.microsoft.com/office/drawing/2014/main" id="{AA39C00C-B7BD-462E-A1D1-65439BB803E9}"/>
              </a:ext>
            </a:extLst>
          </p:cNvPr>
          <p:cNvSpPr/>
          <p:nvPr/>
        </p:nvSpPr>
        <p:spPr>
          <a:xfrm>
            <a:off x="-1155033" y="-962528"/>
            <a:ext cx="14315861" cy="9641305"/>
          </a:xfrm>
          <a:prstGeom prst="rect">
            <a:avLst/>
          </a:prstGeom>
          <a:solidFill>
            <a:schemeClr val="bg1">
              <a:lumMod val="9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24" name="Image 23" descr="Une image contenant mètre, horloge&#10;&#10;Description générée automatiquement">
            <a:extLst>
              <a:ext uri="{FF2B5EF4-FFF2-40B4-BE49-F238E27FC236}">
                <a16:creationId xmlns:a16="http://schemas.microsoft.com/office/drawing/2014/main" id="{27B23A4E-1EB9-4523-AA3C-8F94542A4A84}"/>
              </a:ext>
            </a:extLst>
          </p:cNvPr>
          <p:cNvPicPr>
            <a:picLocks noChangeAspect="1"/>
          </p:cNvPicPr>
          <p:nvPr/>
        </p:nvPicPr>
        <p:blipFill rotWithShape="1">
          <a:blip r:embed="rId7">
            <a:extLst>
              <a:ext uri="{28A0092B-C50C-407E-A947-70E740481C1C}">
                <a14:useLocalDpi xmlns:a14="http://schemas.microsoft.com/office/drawing/2010/main" val="0"/>
              </a:ext>
            </a:extLst>
          </a:blip>
          <a:srcRect l="89567" t="71832"/>
          <a:stretch/>
        </p:blipFill>
        <p:spPr>
          <a:xfrm>
            <a:off x="303932" y="3858124"/>
            <a:ext cx="2146699" cy="1457375"/>
          </a:xfrm>
          <a:prstGeom prst="rect">
            <a:avLst/>
          </a:prstGeom>
        </p:spPr>
      </p:pic>
      <p:pic>
        <p:nvPicPr>
          <p:cNvPr id="36" name="Image 35" descr="Une image contenant mètre, horloge&#10;&#10;Description générée automatiquement">
            <a:extLst>
              <a:ext uri="{FF2B5EF4-FFF2-40B4-BE49-F238E27FC236}">
                <a16:creationId xmlns:a16="http://schemas.microsoft.com/office/drawing/2014/main" id="{DD626242-C8B2-4484-BF06-BA1D132CF6DB}"/>
              </a:ext>
            </a:extLst>
          </p:cNvPr>
          <p:cNvPicPr>
            <a:picLocks noChangeAspect="1"/>
          </p:cNvPicPr>
          <p:nvPr/>
        </p:nvPicPr>
        <p:blipFill rotWithShape="1">
          <a:blip r:embed="rId7">
            <a:extLst>
              <a:ext uri="{28A0092B-C50C-407E-A947-70E740481C1C}">
                <a14:useLocalDpi xmlns:a14="http://schemas.microsoft.com/office/drawing/2010/main" val="0"/>
              </a:ext>
            </a:extLst>
          </a:blip>
          <a:srcRect l="64991" t="39324" r="17928" b="28093"/>
          <a:stretch/>
        </p:blipFill>
        <p:spPr>
          <a:xfrm>
            <a:off x="5180425" y="951208"/>
            <a:ext cx="2162699" cy="1037379"/>
          </a:xfrm>
          <a:prstGeom prst="rect">
            <a:avLst/>
          </a:prstGeom>
        </p:spPr>
      </p:pic>
      <p:pic>
        <p:nvPicPr>
          <p:cNvPr id="38" name="Image 37" descr="Une image contenant mètre, horloge&#10;&#10;Description générée automatiquement">
            <a:extLst>
              <a:ext uri="{FF2B5EF4-FFF2-40B4-BE49-F238E27FC236}">
                <a16:creationId xmlns:a16="http://schemas.microsoft.com/office/drawing/2014/main" id="{0A589146-9479-4E68-9CE7-4C4127D93114}"/>
              </a:ext>
            </a:extLst>
          </p:cNvPr>
          <p:cNvPicPr>
            <a:picLocks noChangeAspect="1"/>
          </p:cNvPicPr>
          <p:nvPr/>
        </p:nvPicPr>
        <p:blipFill rotWithShape="1">
          <a:blip r:embed="rId7">
            <a:extLst>
              <a:ext uri="{28A0092B-C50C-407E-A947-70E740481C1C}">
                <a14:useLocalDpi xmlns:a14="http://schemas.microsoft.com/office/drawing/2010/main" val="0"/>
              </a:ext>
            </a:extLst>
          </a:blip>
          <a:srcRect l="47521" t="32524" r="35702" b="31388"/>
          <a:stretch/>
        </p:blipFill>
        <p:spPr>
          <a:xfrm>
            <a:off x="9048605" y="4888726"/>
            <a:ext cx="3332883" cy="1802776"/>
          </a:xfrm>
          <a:prstGeom prst="rect">
            <a:avLst/>
          </a:prstGeom>
        </p:spPr>
      </p:pic>
      <p:pic>
        <p:nvPicPr>
          <p:cNvPr id="40" name="Image 39" descr="Une image contenant mètre, horloge&#10;&#10;Description générée automatiquement">
            <a:extLst>
              <a:ext uri="{FF2B5EF4-FFF2-40B4-BE49-F238E27FC236}">
                <a16:creationId xmlns:a16="http://schemas.microsoft.com/office/drawing/2014/main" id="{E20F7AD6-119E-4795-BB16-ACA08176D0CE}"/>
              </a:ext>
            </a:extLst>
          </p:cNvPr>
          <p:cNvPicPr>
            <a:picLocks noChangeAspect="1"/>
          </p:cNvPicPr>
          <p:nvPr/>
        </p:nvPicPr>
        <p:blipFill rotWithShape="1">
          <a:blip r:embed="rId7">
            <a:extLst>
              <a:ext uri="{28A0092B-C50C-407E-A947-70E740481C1C}">
                <a14:useLocalDpi xmlns:a14="http://schemas.microsoft.com/office/drawing/2010/main" val="0"/>
              </a:ext>
            </a:extLst>
          </a:blip>
          <a:srcRect l="36966" t="28958" r="52077" b="32291"/>
          <a:stretch/>
        </p:blipFill>
        <p:spPr>
          <a:xfrm>
            <a:off x="10587484" y="3298293"/>
            <a:ext cx="1949341" cy="1733615"/>
          </a:xfrm>
          <a:prstGeom prst="rect">
            <a:avLst/>
          </a:prstGeom>
        </p:spPr>
      </p:pic>
      <p:pic>
        <p:nvPicPr>
          <p:cNvPr id="44" name="Image 43" descr="Une image contenant mètre, horloge&#10;&#10;Description générée automatiquement">
            <a:extLst>
              <a:ext uri="{FF2B5EF4-FFF2-40B4-BE49-F238E27FC236}">
                <a16:creationId xmlns:a16="http://schemas.microsoft.com/office/drawing/2014/main" id="{B67C586D-3DBA-40E3-9026-CA8004249BE7}"/>
              </a:ext>
            </a:extLst>
          </p:cNvPr>
          <p:cNvPicPr>
            <a:picLocks noChangeAspect="1"/>
          </p:cNvPicPr>
          <p:nvPr/>
        </p:nvPicPr>
        <p:blipFill rotWithShape="1">
          <a:blip r:embed="rId7">
            <a:extLst>
              <a:ext uri="{28A0092B-C50C-407E-A947-70E740481C1C}">
                <a14:useLocalDpi xmlns:a14="http://schemas.microsoft.com/office/drawing/2010/main" val="0"/>
              </a:ext>
            </a:extLst>
          </a:blip>
          <a:srcRect t="41560" r="84486" b="28876"/>
          <a:stretch/>
        </p:blipFill>
        <p:spPr>
          <a:xfrm>
            <a:off x="366618" y="3108652"/>
            <a:ext cx="2648806" cy="1306284"/>
          </a:xfrm>
          <a:prstGeom prst="rect">
            <a:avLst/>
          </a:prstGeom>
        </p:spPr>
      </p:pic>
      <p:pic>
        <p:nvPicPr>
          <p:cNvPr id="46" name="Image 45" descr="Une image contenant mètre, horloge&#10;&#10;Description générée automatiquement">
            <a:extLst>
              <a:ext uri="{FF2B5EF4-FFF2-40B4-BE49-F238E27FC236}">
                <a16:creationId xmlns:a16="http://schemas.microsoft.com/office/drawing/2014/main" id="{21F1AE9F-931C-4661-8888-348AA8C58BBD}"/>
              </a:ext>
            </a:extLst>
          </p:cNvPr>
          <p:cNvPicPr>
            <a:picLocks noChangeAspect="1"/>
          </p:cNvPicPr>
          <p:nvPr/>
        </p:nvPicPr>
        <p:blipFill rotWithShape="1">
          <a:blip r:embed="rId7">
            <a:extLst>
              <a:ext uri="{28A0092B-C50C-407E-A947-70E740481C1C}">
                <a14:useLocalDpi xmlns:a14="http://schemas.microsoft.com/office/drawing/2010/main" val="0"/>
              </a:ext>
            </a:extLst>
          </a:blip>
          <a:srcRect l="82289" b="72404"/>
          <a:stretch/>
        </p:blipFill>
        <p:spPr>
          <a:xfrm>
            <a:off x="-31143" y="5194314"/>
            <a:ext cx="4481286" cy="1755768"/>
          </a:xfrm>
          <a:prstGeom prst="rect">
            <a:avLst/>
          </a:prstGeom>
        </p:spPr>
      </p:pic>
      <p:pic>
        <p:nvPicPr>
          <p:cNvPr id="48" name="Image 47" descr="Une image contenant mètre, horloge&#10;&#10;Description générée automatiquement">
            <a:extLst>
              <a:ext uri="{FF2B5EF4-FFF2-40B4-BE49-F238E27FC236}">
                <a16:creationId xmlns:a16="http://schemas.microsoft.com/office/drawing/2014/main" id="{3E61B8BC-CED7-4E07-8CE7-0B3990B3B918}"/>
              </a:ext>
            </a:extLst>
          </p:cNvPr>
          <p:cNvPicPr>
            <a:picLocks noChangeAspect="1"/>
          </p:cNvPicPr>
          <p:nvPr/>
        </p:nvPicPr>
        <p:blipFill rotWithShape="1">
          <a:blip r:embed="rId7">
            <a:extLst>
              <a:ext uri="{28A0092B-C50C-407E-A947-70E740481C1C}">
                <a14:useLocalDpi xmlns:a14="http://schemas.microsoft.com/office/drawing/2010/main" val="0"/>
              </a:ext>
            </a:extLst>
          </a:blip>
          <a:srcRect l="60856" r="16946" b="74786"/>
          <a:stretch/>
        </p:blipFill>
        <p:spPr>
          <a:xfrm>
            <a:off x="8833457" y="1339484"/>
            <a:ext cx="3223520" cy="920711"/>
          </a:xfrm>
          <a:prstGeom prst="rect">
            <a:avLst/>
          </a:prstGeom>
        </p:spPr>
      </p:pic>
      <p:pic>
        <p:nvPicPr>
          <p:cNvPr id="50" name="Image 49" descr="Une image contenant mètre, horloge&#10;&#10;Description générée automatiquement">
            <a:extLst>
              <a:ext uri="{FF2B5EF4-FFF2-40B4-BE49-F238E27FC236}">
                <a16:creationId xmlns:a16="http://schemas.microsoft.com/office/drawing/2014/main" id="{AC35DF43-0431-4AB7-BCC4-C3A0CE891FB2}"/>
              </a:ext>
            </a:extLst>
          </p:cNvPr>
          <p:cNvPicPr>
            <a:picLocks noChangeAspect="1"/>
          </p:cNvPicPr>
          <p:nvPr/>
        </p:nvPicPr>
        <p:blipFill rotWithShape="1">
          <a:blip r:embed="rId7">
            <a:extLst>
              <a:ext uri="{28A0092B-C50C-407E-A947-70E740481C1C}">
                <a14:useLocalDpi xmlns:a14="http://schemas.microsoft.com/office/drawing/2010/main" val="0"/>
              </a:ext>
            </a:extLst>
          </a:blip>
          <a:srcRect l="40895" t="559" r="38850" b="69878"/>
          <a:stretch/>
        </p:blipFill>
        <p:spPr>
          <a:xfrm>
            <a:off x="2393532" y="3220540"/>
            <a:ext cx="5872236" cy="2155231"/>
          </a:xfrm>
          <a:prstGeom prst="rect">
            <a:avLst/>
          </a:prstGeom>
        </p:spPr>
      </p:pic>
      <p:pic>
        <p:nvPicPr>
          <p:cNvPr id="52" name="Image 51" descr="Une image contenant mètre, horloge&#10;&#10;Description générée automatiquement">
            <a:extLst>
              <a:ext uri="{FF2B5EF4-FFF2-40B4-BE49-F238E27FC236}">
                <a16:creationId xmlns:a16="http://schemas.microsoft.com/office/drawing/2014/main" id="{BFC79F93-384A-4A80-8A89-9CB494DDFAAA}"/>
              </a:ext>
            </a:extLst>
          </p:cNvPr>
          <p:cNvPicPr>
            <a:picLocks noChangeAspect="1"/>
          </p:cNvPicPr>
          <p:nvPr/>
        </p:nvPicPr>
        <p:blipFill rotWithShape="1">
          <a:blip r:embed="rId7">
            <a:extLst>
              <a:ext uri="{28A0092B-C50C-407E-A947-70E740481C1C}">
                <a14:useLocalDpi xmlns:a14="http://schemas.microsoft.com/office/drawing/2010/main" val="0"/>
              </a:ext>
            </a:extLst>
          </a:blip>
          <a:srcRect l="27640" r="59301" b="71646"/>
          <a:stretch/>
        </p:blipFill>
        <p:spPr>
          <a:xfrm>
            <a:off x="-75282" y="-165456"/>
            <a:ext cx="4667375" cy="2548254"/>
          </a:xfrm>
          <a:prstGeom prst="rect">
            <a:avLst/>
          </a:prstGeom>
        </p:spPr>
      </p:pic>
      <p:pic>
        <p:nvPicPr>
          <p:cNvPr id="54" name="Image 53" descr="Une image contenant mètre, horloge&#10;&#10;Description générée automatiquement">
            <a:extLst>
              <a:ext uri="{FF2B5EF4-FFF2-40B4-BE49-F238E27FC236}">
                <a16:creationId xmlns:a16="http://schemas.microsoft.com/office/drawing/2014/main" id="{BF07E75D-6EEF-4F08-96B0-7B95A5D1C2C6}"/>
              </a:ext>
            </a:extLst>
          </p:cNvPr>
          <p:cNvPicPr>
            <a:picLocks noChangeAspect="1"/>
          </p:cNvPicPr>
          <p:nvPr/>
        </p:nvPicPr>
        <p:blipFill rotWithShape="1">
          <a:blip r:embed="rId7">
            <a:extLst>
              <a:ext uri="{28A0092B-C50C-407E-A947-70E740481C1C}">
                <a14:useLocalDpi xmlns:a14="http://schemas.microsoft.com/office/drawing/2010/main" val="0"/>
              </a:ext>
            </a:extLst>
          </a:blip>
          <a:srcRect l="7442" t="2422" r="72995" b="72887"/>
          <a:stretch/>
        </p:blipFill>
        <p:spPr>
          <a:xfrm>
            <a:off x="316325" y="2128632"/>
            <a:ext cx="4045392" cy="1283970"/>
          </a:xfrm>
          <a:prstGeom prst="rect">
            <a:avLst/>
          </a:prstGeom>
        </p:spPr>
      </p:pic>
      <p:pic>
        <p:nvPicPr>
          <p:cNvPr id="56" name="Image 55" descr="Une image contenant mètre, horloge&#10;&#10;Description générée automatiquement">
            <a:extLst>
              <a:ext uri="{FF2B5EF4-FFF2-40B4-BE49-F238E27FC236}">
                <a16:creationId xmlns:a16="http://schemas.microsoft.com/office/drawing/2014/main" id="{1C4D9DAD-B406-4B4C-A9BE-4D1A0BE43BA7}"/>
              </a:ext>
            </a:extLst>
          </p:cNvPr>
          <p:cNvPicPr>
            <a:picLocks noChangeAspect="1"/>
          </p:cNvPicPr>
          <p:nvPr/>
        </p:nvPicPr>
        <p:blipFill rotWithShape="1">
          <a:blip r:embed="rId7">
            <a:extLst>
              <a:ext uri="{28A0092B-C50C-407E-A947-70E740481C1C}">
                <a14:useLocalDpi xmlns:a14="http://schemas.microsoft.com/office/drawing/2010/main" val="0"/>
              </a:ext>
            </a:extLst>
          </a:blip>
          <a:srcRect r="92271" b="71940"/>
          <a:stretch/>
        </p:blipFill>
        <p:spPr>
          <a:xfrm>
            <a:off x="8265768" y="2807173"/>
            <a:ext cx="2969785" cy="2711343"/>
          </a:xfrm>
          <a:prstGeom prst="rect">
            <a:avLst/>
          </a:prstGeom>
        </p:spPr>
      </p:pic>
      <p:pic>
        <p:nvPicPr>
          <p:cNvPr id="58" name="Image 57" descr="Une image contenant mètre, horloge&#10;&#10;Description générée automatiquement">
            <a:extLst>
              <a:ext uri="{FF2B5EF4-FFF2-40B4-BE49-F238E27FC236}">
                <a16:creationId xmlns:a16="http://schemas.microsoft.com/office/drawing/2014/main" id="{6D343FD0-92B2-427F-9489-A8B4B111DCAE}"/>
              </a:ext>
            </a:extLst>
          </p:cNvPr>
          <p:cNvPicPr>
            <a:picLocks noChangeAspect="1"/>
          </p:cNvPicPr>
          <p:nvPr/>
        </p:nvPicPr>
        <p:blipFill rotWithShape="1">
          <a:blip r:embed="rId7">
            <a:extLst>
              <a:ext uri="{28A0092B-C50C-407E-A947-70E740481C1C}">
                <a14:useLocalDpi xmlns:a14="http://schemas.microsoft.com/office/drawing/2010/main" val="0"/>
              </a:ext>
            </a:extLst>
          </a:blip>
          <a:srcRect l="59335" t="78241" r="26523"/>
          <a:stretch/>
        </p:blipFill>
        <p:spPr>
          <a:xfrm>
            <a:off x="4847407" y="1601588"/>
            <a:ext cx="4038467" cy="1562421"/>
          </a:xfrm>
          <a:prstGeom prst="rect">
            <a:avLst/>
          </a:prstGeom>
        </p:spPr>
      </p:pic>
      <p:pic>
        <p:nvPicPr>
          <p:cNvPr id="60" name="Image 59" descr="Une image contenant mètre, horloge&#10;&#10;Description générée automatiquement">
            <a:extLst>
              <a:ext uri="{FF2B5EF4-FFF2-40B4-BE49-F238E27FC236}">
                <a16:creationId xmlns:a16="http://schemas.microsoft.com/office/drawing/2014/main" id="{077E0ADC-E6AB-4A3E-AA66-B01A9C21AF0C}"/>
              </a:ext>
            </a:extLst>
          </p:cNvPr>
          <p:cNvPicPr>
            <a:picLocks noChangeAspect="1"/>
          </p:cNvPicPr>
          <p:nvPr/>
        </p:nvPicPr>
        <p:blipFill rotWithShape="1">
          <a:blip r:embed="rId7">
            <a:extLst>
              <a:ext uri="{28A0092B-C50C-407E-A947-70E740481C1C}">
                <a14:useLocalDpi xmlns:a14="http://schemas.microsoft.com/office/drawing/2010/main" val="0"/>
              </a:ext>
            </a:extLst>
          </a:blip>
          <a:srcRect l="44912" t="76019" r="41083"/>
          <a:stretch/>
        </p:blipFill>
        <p:spPr>
          <a:xfrm>
            <a:off x="9992138" y="1978844"/>
            <a:ext cx="2449285" cy="1054622"/>
          </a:xfrm>
          <a:prstGeom prst="rect">
            <a:avLst/>
          </a:prstGeom>
        </p:spPr>
      </p:pic>
      <p:pic>
        <p:nvPicPr>
          <p:cNvPr id="62" name="Image 61" descr="Une image contenant mètre, horloge&#10;&#10;Description générée automatiquement">
            <a:extLst>
              <a:ext uri="{FF2B5EF4-FFF2-40B4-BE49-F238E27FC236}">
                <a16:creationId xmlns:a16="http://schemas.microsoft.com/office/drawing/2014/main" id="{40FBE1C7-C0E5-4384-90EA-B4F80D42133C}"/>
              </a:ext>
            </a:extLst>
          </p:cNvPr>
          <p:cNvPicPr>
            <a:picLocks noChangeAspect="1"/>
          </p:cNvPicPr>
          <p:nvPr/>
        </p:nvPicPr>
        <p:blipFill rotWithShape="1">
          <a:blip r:embed="rId7">
            <a:extLst>
              <a:ext uri="{28A0092B-C50C-407E-A947-70E740481C1C}">
                <a14:useLocalDpi xmlns:a14="http://schemas.microsoft.com/office/drawing/2010/main" val="0"/>
              </a:ext>
            </a:extLst>
          </a:blip>
          <a:srcRect l="27505" t="76519" r="54932"/>
          <a:stretch/>
        </p:blipFill>
        <p:spPr>
          <a:xfrm>
            <a:off x="4834938" y="-52408"/>
            <a:ext cx="2615093" cy="879162"/>
          </a:xfrm>
          <a:prstGeom prst="rect">
            <a:avLst/>
          </a:prstGeom>
        </p:spPr>
      </p:pic>
      <p:pic>
        <p:nvPicPr>
          <p:cNvPr id="64" name="Image 63" descr="Une image contenant mètre, horloge&#10;&#10;Description générée automatiquement">
            <a:extLst>
              <a:ext uri="{FF2B5EF4-FFF2-40B4-BE49-F238E27FC236}">
                <a16:creationId xmlns:a16="http://schemas.microsoft.com/office/drawing/2014/main" id="{9D7E3CF4-06A2-42AB-860F-21084DEC3A8D}"/>
              </a:ext>
            </a:extLst>
          </p:cNvPr>
          <p:cNvPicPr>
            <a:picLocks noChangeAspect="1"/>
          </p:cNvPicPr>
          <p:nvPr/>
        </p:nvPicPr>
        <p:blipFill rotWithShape="1">
          <a:blip r:embed="rId7">
            <a:extLst>
              <a:ext uri="{28A0092B-C50C-407E-A947-70E740481C1C}">
                <a14:useLocalDpi xmlns:a14="http://schemas.microsoft.com/office/drawing/2010/main" val="0"/>
              </a:ext>
            </a:extLst>
          </a:blip>
          <a:srcRect l="12189" t="77764" r="71992" b="-2978"/>
          <a:stretch/>
        </p:blipFill>
        <p:spPr>
          <a:xfrm>
            <a:off x="7137083" y="5334293"/>
            <a:ext cx="2041978" cy="818427"/>
          </a:xfrm>
          <a:prstGeom prst="rect">
            <a:avLst/>
          </a:prstGeom>
        </p:spPr>
      </p:pic>
      <p:pic>
        <p:nvPicPr>
          <p:cNvPr id="66" name="Image 65" descr="Une image contenant mètre, horloge&#10;&#10;Description générée automatiquement">
            <a:extLst>
              <a:ext uri="{FF2B5EF4-FFF2-40B4-BE49-F238E27FC236}">
                <a16:creationId xmlns:a16="http://schemas.microsoft.com/office/drawing/2014/main" id="{1F9CE641-6D6C-4625-B00E-F370BE2FF211}"/>
              </a:ext>
            </a:extLst>
          </p:cNvPr>
          <p:cNvPicPr>
            <a:picLocks noChangeAspect="1"/>
          </p:cNvPicPr>
          <p:nvPr/>
        </p:nvPicPr>
        <p:blipFill rotWithShape="1">
          <a:blip r:embed="rId7">
            <a:extLst>
              <a:ext uri="{28A0092B-C50C-407E-A947-70E740481C1C}">
                <a14:useLocalDpi xmlns:a14="http://schemas.microsoft.com/office/drawing/2010/main" val="0"/>
              </a:ext>
            </a:extLst>
          </a:blip>
          <a:srcRect t="78110" r="87812"/>
          <a:stretch/>
        </p:blipFill>
        <p:spPr>
          <a:xfrm>
            <a:off x="5020033" y="4524520"/>
            <a:ext cx="2318768" cy="1047193"/>
          </a:xfrm>
          <a:prstGeom prst="rect">
            <a:avLst/>
          </a:prstGeom>
        </p:spPr>
      </p:pic>
      <p:pic>
        <p:nvPicPr>
          <p:cNvPr id="68" name="Image 67" descr="Une image contenant mètre, horloge&#10;&#10;Description générée automatiquement">
            <a:extLst>
              <a:ext uri="{FF2B5EF4-FFF2-40B4-BE49-F238E27FC236}">
                <a16:creationId xmlns:a16="http://schemas.microsoft.com/office/drawing/2014/main" id="{5A15A822-E1F7-4D1E-835B-0E2BCF4B3D8A}"/>
              </a:ext>
            </a:extLst>
          </p:cNvPr>
          <p:cNvPicPr>
            <a:picLocks noChangeAspect="1"/>
          </p:cNvPicPr>
          <p:nvPr/>
        </p:nvPicPr>
        <p:blipFill rotWithShape="1">
          <a:blip r:embed="rId7">
            <a:extLst>
              <a:ext uri="{28A0092B-C50C-407E-A947-70E740481C1C}">
                <a14:useLocalDpi xmlns:a14="http://schemas.microsoft.com/office/drawing/2010/main" val="0"/>
              </a:ext>
            </a:extLst>
          </a:blip>
          <a:srcRect l="82595" t="38798" b="29755"/>
          <a:stretch/>
        </p:blipFill>
        <p:spPr>
          <a:xfrm>
            <a:off x="7467124" y="-191137"/>
            <a:ext cx="4480847" cy="2035782"/>
          </a:xfrm>
          <a:prstGeom prst="rect">
            <a:avLst/>
          </a:prstGeom>
        </p:spPr>
      </p:pic>
      <p:pic>
        <p:nvPicPr>
          <p:cNvPr id="70" name="Image 69" descr="Une image contenant mètre, horloge&#10;&#10;Description générée automatiquement">
            <a:extLst>
              <a:ext uri="{FF2B5EF4-FFF2-40B4-BE49-F238E27FC236}">
                <a16:creationId xmlns:a16="http://schemas.microsoft.com/office/drawing/2014/main" id="{82C1FC1B-ADB9-4DF7-B2BE-76BC2A7D45BE}"/>
              </a:ext>
            </a:extLst>
          </p:cNvPr>
          <p:cNvPicPr>
            <a:picLocks noChangeAspect="1"/>
          </p:cNvPicPr>
          <p:nvPr/>
        </p:nvPicPr>
        <p:blipFill rotWithShape="1">
          <a:blip r:embed="rId7">
            <a:extLst>
              <a:ext uri="{28A0092B-C50C-407E-A947-70E740481C1C}">
                <a14:useLocalDpi xmlns:a14="http://schemas.microsoft.com/office/drawing/2010/main" val="0"/>
              </a:ext>
            </a:extLst>
          </a:blip>
          <a:srcRect l="73595" t="76019" r="10876"/>
          <a:stretch/>
        </p:blipFill>
        <p:spPr>
          <a:xfrm>
            <a:off x="4441208" y="5571713"/>
            <a:ext cx="2745784" cy="1066236"/>
          </a:xfrm>
          <a:prstGeom prst="rect">
            <a:avLst/>
          </a:prstGeom>
        </p:spPr>
      </p:pic>
    </p:spTree>
    <p:extLst>
      <p:ext uri="{BB962C8B-B14F-4D97-AF65-F5344CB8AC3E}">
        <p14:creationId xmlns:p14="http://schemas.microsoft.com/office/powerpoint/2010/main" val="1382357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500"/>
                                  </p:stCondLst>
                                  <p:childTnLst>
                                    <p:set>
                                      <p:cBhvr>
                                        <p:cTn id="9" dur="1" fill="hold">
                                          <p:stCondLst>
                                            <p:cond delay="0"/>
                                          </p:stCondLst>
                                        </p:cTn>
                                        <p:tgtEl>
                                          <p:spTgt spid="52"/>
                                        </p:tgtEl>
                                        <p:attrNameLst>
                                          <p:attrName>style.visibility</p:attrName>
                                        </p:attrNameLst>
                                      </p:cBhvr>
                                      <p:to>
                                        <p:strVal val="visible"/>
                                      </p:to>
                                    </p:set>
                                  </p:childTnLst>
                                </p:cTn>
                              </p:par>
                            </p:childTnLst>
                          </p:cTn>
                        </p:par>
                        <p:par>
                          <p:cTn id="10" fill="hold">
                            <p:stCondLst>
                              <p:cond delay="500"/>
                            </p:stCondLst>
                            <p:childTnLst>
                              <p:par>
                                <p:cTn id="11" presetID="1" presetClass="entr" presetSubtype="0" fill="hold" nodeType="afterEffect">
                                  <p:stCondLst>
                                    <p:cond delay="500"/>
                                  </p:stCondLst>
                                  <p:childTnLst>
                                    <p:set>
                                      <p:cBhvr>
                                        <p:cTn id="12" dur="1" fill="hold">
                                          <p:stCondLst>
                                            <p:cond delay="0"/>
                                          </p:stCondLst>
                                        </p:cTn>
                                        <p:tgtEl>
                                          <p:spTgt spid="56"/>
                                        </p:tgtEl>
                                        <p:attrNameLst>
                                          <p:attrName>style.visibility</p:attrName>
                                        </p:attrNameLst>
                                      </p:cBhvr>
                                      <p:to>
                                        <p:strVal val="visible"/>
                                      </p:to>
                                    </p:set>
                                  </p:childTnLst>
                                </p:cTn>
                              </p:par>
                            </p:childTnLst>
                          </p:cTn>
                        </p:par>
                        <p:par>
                          <p:cTn id="13" fill="hold">
                            <p:stCondLst>
                              <p:cond delay="1000"/>
                            </p:stCondLst>
                            <p:childTnLst>
                              <p:par>
                                <p:cTn id="14" presetID="1" presetClass="entr" presetSubtype="0" fill="hold" nodeType="afterEffect">
                                  <p:stCondLst>
                                    <p:cond delay="500"/>
                                  </p:stCondLst>
                                  <p:childTnLst>
                                    <p:set>
                                      <p:cBhvr>
                                        <p:cTn id="15" dur="1" fill="hold">
                                          <p:stCondLst>
                                            <p:cond delay="0"/>
                                          </p:stCondLst>
                                        </p:cTn>
                                        <p:tgtEl>
                                          <p:spTgt spid="50"/>
                                        </p:tgtEl>
                                        <p:attrNameLst>
                                          <p:attrName>style.visibility</p:attrName>
                                        </p:attrNameLst>
                                      </p:cBhvr>
                                      <p:to>
                                        <p:strVal val="visible"/>
                                      </p:to>
                                    </p:set>
                                  </p:childTnLst>
                                </p:cTn>
                              </p:par>
                            </p:childTnLst>
                          </p:cTn>
                        </p:par>
                        <p:par>
                          <p:cTn id="16" fill="hold">
                            <p:stCondLst>
                              <p:cond delay="1500"/>
                            </p:stCondLst>
                            <p:childTnLst>
                              <p:par>
                                <p:cTn id="17" presetID="1" presetClass="entr" presetSubtype="0" fill="hold" nodeType="afterEffect">
                                  <p:stCondLst>
                                    <p:cond delay="250"/>
                                  </p:stCondLst>
                                  <p:childTnLst>
                                    <p:set>
                                      <p:cBhvr>
                                        <p:cTn id="18" dur="1" fill="hold">
                                          <p:stCondLst>
                                            <p:cond delay="0"/>
                                          </p:stCondLst>
                                        </p:cTn>
                                        <p:tgtEl>
                                          <p:spTgt spid="68"/>
                                        </p:tgtEl>
                                        <p:attrNameLst>
                                          <p:attrName>style.visibility</p:attrName>
                                        </p:attrNameLst>
                                      </p:cBhvr>
                                      <p:to>
                                        <p:strVal val="visible"/>
                                      </p:to>
                                    </p:set>
                                  </p:childTnLst>
                                </p:cTn>
                              </p:par>
                            </p:childTnLst>
                          </p:cTn>
                        </p:par>
                        <p:par>
                          <p:cTn id="19" fill="hold">
                            <p:stCondLst>
                              <p:cond delay="1750"/>
                            </p:stCondLst>
                            <p:childTnLst>
                              <p:par>
                                <p:cTn id="20" presetID="1" presetClass="entr" presetSubtype="0" fill="hold" nodeType="afterEffect">
                                  <p:stCondLst>
                                    <p:cond delay="250"/>
                                  </p:stCondLst>
                                  <p:childTnLst>
                                    <p:set>
                                      <p:cBhvr>
                                        <p:cTn id="21" dur="1" fill="hold">
                                          <p:stCondLst>
                                            <p:cond delay="0"/>
                                          </p:stCondLst>
                                        </p:cTn>
                                        <p:tgtEl>
                                          <p:spTgt spid="46"/>
                                        </p:tgtEl>
                                        <p:attrNameLst>
                                          <p:attrName>style.visibility</p:attrName>
                                        </p:attrNameLst>
                                      </p:cBhvr>
                                      <p:to>
                                        <p:strVal val="visible"/>
                                      </p:to>
                                    </p:set>
                                  </p:childTnLst>
                                </p:cTn>
                              </p:par>
                            </p:childTnLst>
                          </p:cTn>
                        </p:par>
                        <p:par>
                          <p:cTn id="22" fill="hold">
                            <p:stCondLst>
                              <p:cond delay="2000"/>
                            </p:stCondLst>
                            <p:childTnLst>
                              <p:par>
                                <p:cTn id="23" presetID="1" presetClass="entr" presetSubtype="0" fill="hold" nodeType="afterEffect">
                                  <p:stCondLst>
                                    <p:cond delay="250"/>
                                  </p:stCondLst>
                                  <p:childTnLst>
                                    <p:set>
                                      <p:cBhvr>
                                        <p:cTn id="24" dur="1" fill="hold">
                                          <p:stCondLst>
                                            <p:cond delay="0"/>
                                          </p:stCondLst>
                                        </p:cTn>
                                        <p:tgtEl>
                                          <p:spTgt spid="58"/>
                                        </p:tgtEl>
                                        <p:attrNameLst>
                                          <p:attrName>style.visibility</p:attrName>
                                        </p:attrNameLst>
                                      </p:cBhvr>
                                      <p:to>
                                        <p:strVal val="visible"/>
                                      </p:to>
                                    </p:set>
                                  </p:childTnLst>
                                </p:cTn>
                              </p:par>
                            </p:childTnLst>
                          </p:cTn>
                        </p:par>
                        <p:par>
                          <p:cTn id="25" fill="hold">
                            <p:stCondLst>
                              <p:cond delay="2250"/>
                            </p:stCondLst>
                            <p:childTnLst>
                              <p:par>
                                <p:cTn id="26" presetID="1" presetClass="entr" presetSubtype="0" fill="hold" nodeType="afterEffect">
                                  <p:stCondLst>
                                    <p:cond delay="0"/>
                                  </p:stCondLst>
                                  <p:childTnLst>
                                    <p:set>
                                      <p:cBhvr>
                                        <p:cTn id="27" dur="1" fill="hold">
                                          <p:stCondLst>
                                            <p:cond delay="0"/>
                                          </p:stCondLst>
                                        </p:cTn>
                                        <p:tgtEl>
                                          <p:spTgt spid="38"/>
                                        </p:tgtEl>
                                        <p:attrNameLst>
                                          <p:attrName>style.visibility</p:attrName>
                                        </p:attrNameLst>
                                      </p:cBhvr>
                                      <p:to>
                                        <p:strVal val="visible"/>
                                      </p:to>
                                    </p:set>
                                  </p:childTnLst>
                                </p:cTn>
                              </p:par>
                            </p:childTnLst>
                          </p:cTn>
                        </p:par>
                        <p:par>
                          <p:cTn id="28" fill="hold">
                            <p:stCondLst>
                              <p:cond delay="2250"/>
                            </p:stCondLst>
                            <p:childTnLst>
                              <p:par>
                                <p:cTn id="29" presetID="1" presetClass="entr" presetSubtype="0" fill="hold" nodeType="afterEffect">
                                  <p:stCondLst>
                                    <p:cond delay="0"/>
                                  </p:stCondLst>
                                  <p:childTnLst>
                                    <p:set>
                                      <p:cBhvr>
                                        <p:cTn id="30" dur="1" fill="hold">
                                          <p:stCondLst>
                                            <p:cond delay="0"/>
                                          </p:stCondLst>
                                        </p:cTn>
                                        <p:tgtEl>
                                          <p:spTgt spid="54"/>
                                        </p:tgtEl>
                                        <p:attrNameLst>
                                          <p:attrName>style.visibility</p:attrName>
                                        </p:attrNameLst>
                                      </p:cBhvr>
                                      <p:to>
                                        <p:strVal val="visible"/>
                                      </p:to>
                                    </p:set>
                                  </p:childTnLst>
                                </p:cTn>
                              </p:par>
                            </p:childTnLst>
                          </p:cTn>
                        </p:par>
                        <p:par>
                          <p:cTn id="31" fill="hold">
                            <p:stCondLst>
                              <p:cond delay="2250"/>
                            </p:stCondLst>
                            <p:childTnLst>
                              <p:par>
                                <p:cTn id="32" presetID="1" presetClass="entr" presetSubtype="0" fill="hold" nodeType="afterEffect">
                                  <p:stCondLst>
                                    <p:cond delay="150"/>
                                  </p:stCondLst>
                                  <p:childTnLst>
                                    <p:set>
                                      <p:cBhvr>
                                        <p:cTn id="33" dur="1" fill="hold">
                                          <p:stCondLst>
                                            <p:cond delay="0"/>
                                          </p:stCondLst>
                                        </p:cTn>
                                        <p:tgtEl>
                                          <p:spTgt spid="48"/>
                                        </p:tgtEl>
                                        <p:attrNameLst>
                                          <p:attrName>style.visibility</p:attrName>
                                        </p:attrNameLst>
                                      </p:cBhvr>
                                      <p:to>
                                        <p:strVal val="visible"/>
                                      </p:to>
                                    </p:set>
                                  </p:childTnLst>
                                </p:cTn>
                              </p:par>
                            </p:childTnLst>
                          </p:cTn>
                        </p:par>
                        <p:par>
                          <p:cTn id="34" fill="hold">
                            <p:stCondLst>
                              <p:cond delay="2400"/>
                            </p:stCondLst>
                            <p:childTnLst>
                              <p:par>
                                <p:cTn id="35" presetID="1" presetClass="entr" presetSubtype="0" fill="hold" nodeType="afterEffect">
                                  <p:stCondLst>
                                    <p:cond delay="150"/>
                                  </p:stCondLst>
                                  <p:childTnLst>
                                    <p:set>
                                      <p:cBhvr>
                                        <p:cTn id="36" dur="1" fill="hold">
                                          <p:stCondLst>
                                            <p:cond delay="0"/>
                                          </p:stCondLst>
                                        </p:cTn>
                                        <p:tgtEl>
                                          <p:spTgt spid="66"/>
                                        </p:tgtEl>
                                        <p:attrNameLst>
                                          <p:attrName>style.visibility</p:attrName>
                                        </p:attrNameLst>
                                      </p:cBhvr>
                                      <p:to>
                                        <p:strVal val="visible"/>
                                      </p:to>
                                    </p:set>
                                  </p:childTnLst>
                                </p:cTn>
                              </p:par>
                            </p:childTnLst>
                          </p:cTn>
                        </p:par>
                        <p:par>
                          <p:cTn id="37" fill="hold">
                            <p:stCondLst>
                              <p:cond delay="2550"/>
                            </p:stCondLst>
                            <p:childTnLst>
                              <p:par>
                                <p:cTn id="38" presetID="1" presetClass="entr" presetSubtype="0" fill="hold" nodeType="afterEffect">
                                  <p:stCondLst>
                                    <p:cond delay="150"/>
                                  </p:stCondLst>
                                  <p:childTnLst>
                                    <p:set>
                                      <p:cBhvr>
                                        <p:cTn id="39" dur="1" fill="hold">
                                          <p:stCondLst>
                                            <p:cond delay="0"/>
                                          </p:stCondLst>
                                        </p:cTn>
                                        <p:tgtEl>
                                          <p:spTgt spid="62"/>
                                        </p:tgtEl>
                                        <p:attrNameLst>
                                          <p:attrName>style.visibility</p:attrName>
                                        </p:attrNameLst>
                                      </p:cBhvr>
                                      <p:to>
                                        <p:strVal val="visible"/>
                                      </p:to>
                                    </p:set>
                                  </p:childTnLst>
                                </p:cTn>
                              </p:par>
                            </p:childTnLst>
                          </p:cTn>
                        </p:par>
                        <p:par>
                          <p:cTn id="40" fill="hold">
                            <p:stCondLst>
                              <p:cond delay="2700"/>
                            </p:stCondLst>
                            <p:childTnLst>
                              <p:par>
                                <p:cTn id="41" presetID="1" presetClass="entr" presetSubtype="0" fill="hold" nodeType="afterEffect">
                                  <p:stCondLst>
                                    <p:cond delay="100"/>
                                  </p:stCondLst>
                                  <p:childTnLst>
                                    <p:set>
                                      <p:cBhvr>
                                        <p:cTn id="42" dur="1" fill="hold">
                                          <p:stCondLst>
                                            <p:cond delay="0"/>
                                          </p:stCondLst>
                                        </p:cTn>
                                        <p:tgtEl>
                                          <p:spTgt spid="44"/>
                                        </p:tgtEl>
                                        <p:attrNameLst>
                                          <p:attrName>style.visibility</p:attrName>
                                        </p:attrNameLst>
                                      </p:cBhvr>
                                      <p:to>
                                        <p:strVal val="visible"/>
                                      </p:to>
                                    </p:set>
                                  </p:childTnLst>
                                </p:cTn>
                              </p:par>
                            </p:childTnLst>
                          </p:cTn>
                        </p:par>
                        <p:par>
                          <p:cTn id="43" fill="hold">
                            <p:stCondLst>
                              <p:cond delay="2800"/>
                            </p:stCondLst>
                            <p:childTnLst>
                              <p:par>
                                <p:cTn id="44" presetID="1" presetClass="entr" presetSubtype="0" fill="hold" nodeType="afterEffect">
                                  <p:stCondLst>
                                    <p:cond delay="100"/>
                                  </p:stCondLst>
                                  <p:childTnLst>
                                    <p:set>
                                      <p:cBhvr>
                                        <p:cTn id="45" dur="1" fill="hold">
                                          <p:stCondLst>
                                            <p:cond delay="0"/>
                                          </p:stCondLst>
                                        </p:cTn>
                                        <p:tgtEl>
                                          <p:spTgt spid="36"/>
                                        </p:tgtEl>
                                        <p:attrNameLst>
                                          <p:attrName>style.visibility</p:attrName>
                                        </p:attrNameLst>
                                      </p:cBhvr>
                                      <p:to>
                                        <p:strVal val="visible"/>
                                      </p:to>
                                    </p:set>
                                  </p:childTnLst>
                                </p:cTn>
                              </p:par>
                            </p:childTnLst>
                          </p:cTn>
                        </p:par>
                        <p:par>
                          <p:cTn id="46" fill="hold">
                            <p:stCondLst>
                              <p:cond delay="2900"/>
                            </p:stCondLst>
                            <p:childTnLst>
                              <p:par>
                                <p:cTn id="47" presetID="1" presetClass="entr" presetSubtype="0" fill="hold" nodeType="afterEffect">
                                  <p:stCondLst>
                                    <p:cond delay="100"/>
                                  </p:stCondLst>
                                  <p:childTnLst>
                                    <p:set>
                                      <p:cBhvr>
                                        <p:cTn id="48" dur="1" fill="hold">
                                          <p:stCondLst>
                                            <p:cond delay="0"/>
                                          </p:stCondLst>
                                        </p:cTn>
                                        <p:tgtEl>
                                          <p:spTgt spid="64"/>
                                        </p:tgtEl>
                                        <p:attrNameLst>
                                          <p:attrName>style.visibility</p:attrName>
                                        </p:attrNameLst>
                                      </p:cBhvr>
                                      <p:to>
                                        <p:strVal val="visible"/>
                                      </p:to>
                                    </p:set>
                                  </p:childTnLst>
                                </p:cTn>
                              </p:par>
                            </p:childTnLst>
                          </p:cTn>
                        </p:par>
                        <p:par>
                          <p:cTn id="49" fill="hold">
                            <p:stCondLst>
                              <p:cond delay="3000"/>
                            </p:stCondLst>
                            <p:childTnLst>
                              <p:par>
                                <p:cTn id="50" presetID="1" presetClass="entr" presetSubtype="0" fill="hold" nodeType="afterEffect">
                                  <p:stCondLst>
                                    <p:cond delay="100"/>
                                  </p:stCondLst>
                                  <p:childTnLst>
                                    <p:set>
                                      <p:cBhvr>
                                        <p:cTn id="51" dur="1" fill="hold">
                                          <p:stCondLst>
                                            <p:cond delay="0"/>
                                          </p:stCondLst>
                                        </p:cTn>
                                        <p:tgtEl>
                                          <p:spTgt spid="60"/>
                                        </p:tgtEl>
                                        <p:attrNameLst>
                                          <p:attrName>style.visibility</p:attrName>
                                        </p:attrNameLst>
                                      </p:cBhvr>
                                      <p:to>
                                        <p:strVal val="visible"/>
                                      </p:to>
                                    </p:set>
                                  </p:childTnLst>
                                </p:cTn>
                              </p:par>
                            </p:childTnLst>
                          </p:cTn>
                        </p:par>
                        <p:par>
                          <p:cTn id="52" fill="hold">
                            <p:stCondLst>
                              <p:cond delay="3100"/>
                            </p:stCondLst>
                            <p:childTnLst>
                              <p:par>
                                <p:cTn id="53" presetID="1" presetClass="entr" presetSubtype="0" fill="hold" nodeType="afterEffect">
                                  <p:stCondLst>
                                    <p:cond delay="100"/>
                                  </p:stCondLst>
                                  <p:childTnLst>
                                    <p:set>
                                      <p:cBhvr>
                                        <p:cTn id="54" dur="1" fill="hold">
                                          <p:stCondLst>
                                            <p:cond delay="0"/>
                                          </p:stCondLst>
                                        </p:cTn>
                                        <p:tgtEl>
                                          <p:spTgt spid="24"/>
                                        </p:tgtEl>
                                        <p:attrNameLst>
                                          <p:attrName>style.visibility</p:attrName>
                                        </p:attrNameLst>
                                      </p:cBhvr>
                                      <p:to>
                                        <p:strVal val="visible"/>
                                      </p:to>
                                    </p:set>
                                  </p:childTnLst>
                                </p:cTn>
                              </p:par>
                            </p:childTnLst>
                          </p:cTn>
                        </p:par>
                        <p:par>
                          <p:cTn id="55" fill="hold">
                            <p:stCondLst>
                              <p:cond delay="3200"/>
                            </p:stCondLst>
                            <p:childTnLst>
                              <p:par>
                                <p:cTn id="56" presetID="1" presetClass="entr" presetSubtype="0" fill="hold" nodeType="afterEffect">
                                  <p:stCondLst>
                                    <p:cond delay="100"/>
                                  </p:stCondLst>
                                  <p:childTnLst>
                                    <p:set>
                                      <p:cBhvr>
                                        <p:cTn id="57" dur="1" fill="hold">
                                          <p:stCondLst>
                                            <p:cond delay="0"/>
                                          </p:stCondLst>
                                        </p:cTn>
                                        <p:tgtEl>
                                          <p:spTgt spid="40"/>
                                        </p:tgtEl>
                                        <p:attrNameLst>
                                          <p:attrName>style.visibility</p:attrName>
                                        </p:attrNameLst>
                                      </p:cBhvr>
                                      <p:to>
                                        <p:strVal val="visible"/>
                                      </p:to>
                                    </p:set>
                                  </p:childTnLst>
                                </p:cTn>
                              </p:par>
                            </p:childTnLst>
                          </p:cTn>
                        </p:par>
                        <p:par>
                          <p:cTn id="58" fill="hold">
                            <p:stCondLst>
                              <p:cond delay="3300"/>
                            </p:stCondLst>
                            <p:childTnLst>
                              <p:par>
                                <p:cTn id="59" presetID="1" presetClass="entr" presetSubtype="0" fill="hold" nodeType="afterEffect">
                                  <p:stCondLst>
                                    <p:cond delay="100"/>
                                  </p:stCondLst>
                                  <p:childTnLst>
                                    <p:set>
                                      <p:cBhvr>
                                        <p:cTn id="60" dur="1" fill="hold">
                                          <p:stCondLst>
                                            <p:cond delay="0"/>
                                          </p:stCondLst>
                                        </p:cTn>
                                        <p:tgtEl>
                                          <p:spTgt spid="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2" name="Rectangle 134">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053" name="Straight Connector 136">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2054" name="Rectangle 138">
            <a:extLst>
              <a:ext uri="{FF2B5EF4-FFF2-40B4-BE49-F238E27FC236}">
                <a16:creationId xmlns:a16="http://schemas.microsoft.com/office/drawing/2014/main" id="{E75F8FC7-2268-462F-AFF6-A4A975C344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F1E95FEE-E7CF-401C-BBCF-71B7D485F192}"/>
              </a:ext>
            </a:extLst>
          </p:cNvPr>
          <p:cNvSpPr>
            <a:spLocks noGrp="1"/>
          </p:cNvSpPr>
          <p:nvPr>
            <p:ph type="title"/>
          </p:nvPr>
        </p:nvSpPr>
        <p:spPr>
          <a:xfrm>
            <a:off x="6738013" y="639098"/>
            <a:ext cx="4813072" cy="3571186"/>
          </a:xfrm>
        </p:spPr>
        <p:txBody>
          <a:bodyPr vert="horz" lIns="91440" tIns="45720" rIns="91440" bIns="45720" rtlCol="0" anchor="b">
            <a:normAutofit/>
          </a:bodyPr>
          <a:lstStyle/>
          <a:p>
            <a:r>
              <a:rPr lang="en-US" sz="6200" dirty="0">
                <a:solidFill>
                  <a:schemeClr val="tx1">
                    <a:lumMod val="85000"/>
                    <a:lumOff val="15000"/>
                  </a:schemeClr>
                </a:solidFill>
              </a:rPr>
              <a:t>Is it easier or more difficult to become and stay No1 ?</a:t>
            </a:r>
          </a:p>
        </p:txBody>
      </p:sp>
      <p:pic>
        <p:nvPicPr>
          <p:cNvPr id="2050" name="Picture 2" descr="Number # 1 Top Hits - # 1 Hits Now mp3 buy, full tracklist">
            <a:extLst>
              <a:ext uri="{FF2B5EF4-FFF2-40B4-BE49-F238E27FC236}">
                <a16:creationId xmlns:a16="http://schemas.microsoft.com/office/drawing/2014/main" id="{E108E3A1-ABF4-4292-A215-7F61A66890CF}"/>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t="7467"/>
          <a:stretch/>
        </p:blipFill>
        <p:spPr bwMode="auto">
          <a:xfrm>
            <a:off x="633999" y="640081"/>
            <a:ext cx="5462001" cy="5054156"/>
          </a:xfrm>
          <a:prstGeom prst="rect">
            <a:avLst/>
          </a:prstGeom>
          <a:noFill/>
          <a:extLst>
            <a:ext uri="{909E8E84-426E-40DD-AFC4-6F175D3DCCD1}">
              <a14:hiddenFill xmlns:a14="http://schemas.microsoft.com/office/drawing/2010/main">
                <a:solidFill>
                  <a:srgbClr val="FFFFFF"/>
                </a:solidFill>
              </a14:hiddenFill>
            </a:ext>
          </a:extLst>
        </p:spPr>
      </p:pic>
      <p:cxnSp>
        <p:nvCxnSpPr>
          <p:cNvPr id="2055" name="Straight Connector 140">
            <a:extLst>
              <a:ext uri="{FF2B5EF4-FFF2-40B4-BE49-F238E27FC236}">
                <a16:creationId xmlns:a16="http://schemas.microsoft.com/office/drawing/2014/main" id="{BEF45B32-FB97-49CC-B778-CA7CF87BEF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858549" y="4371149"/>
            <a:ext cx="457200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056" name="Rectangle 142">
            <a:extLst>
              <a:ext uri="{FF2B5EF4-FFF2-40B4-BE49-F238E27FC236}">
                <a16:creationId xmlns:a16="http://schemas.microsoft.com/office/drawing/2014/main" id="{7EE051E9-6C07-4FBB-B4F7-EDF8DDEAA6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1040117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0AB2345-2E6A-48E6-9685-E448E36267AE}"/>
              </a:ext>
            </a:extLst>
          </p:cNvPr>
          <p:cNvSpPr>
            <a:spLocks noGrp="1"/>
          </p:cNvSpPr>
          <p:nvPr>
            <p:ph type="title"/>
          </p:nvPr>
        </p:nvSpPr>
        <p:spPr/>
        <p:txBody>
          <a:bodyPr/>
          <a:lstStyle/>
          <a:p>
            <a:endParaRPr lang="fr-FR" dirty="0"/>
          </a:p>
        </p:txBody>
      </p:sp>
      <p:pic>
        <p:nvPicPr>
          <p:cNvPr id="5" name="Espace réservé du contenu 4" descr="Une image contenant homme, tenant, femme, debout&#10;&#10;Description générée automatiquement">
            <a:extLst>
              <a:ext uri="{FF2B5EF4-FFF2-40B4-BE49-F238E27FC236}">
                <a16:creationId xmlns:a16="http://schemas.microsoft.com/office/drawing/2014/main" id="{C1BDB68A-D78E-4B88-91C8-DCF20B1F6FBC}"/>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25523" r="27164"/>
          <a:stretch/>
        </p:blipFill>
        <p:spPr>
          <a:xfrm>
            <a:off x="-26978" y="0"/>
            <a:ext cx="2399899" cy="6858000"/>
          </a:xfrm>
        </p:spPr>
      </p:pic>
      <p:pic>
        <p:nvPicPr>
          <p:cNvPr id="7" name="Image 6" descr="Une image contenant personne, homme, intérieur, debout&#10;&#10;Description générée automatiquement">
            <a:extLst>
              <a:ext uri="{FF2B5EF4-FFF2-40B4-BE49-F238E27FC236}">
                <a16:creationId xmlns:a16="http://schemas.microsoft.com/office/drawing/2014/main" id="{387F8B0A-377A-430C-B17E-338BCC25AC9A}"/>
              </a:ext>
            </a:extLst>
          </p:cNvPr>
          <p:cNvPicPr>
            <a:picLocks noChangeAspect="1"/>
          </p:cNvPicPr>
          <p:nvPr/>
        </p:nvPicPr>
        <p:blipFill rotWithShape="1">
          <a:blip r:embed="rId4">
            <a:extLst>
              <a:ext uri="{28A0092B-C50C-407E-A947-70E740481C1C}">
                <a14:useLocalDpi xmlns:a14="http://schemas.microsoft.com/office/drawing/2010/main" val="0"/>
              </a:ext>
            </a:extLst>
          </a:blip>
          <a:srcRect l="18544" t="-234" r="37152" b="234"/>
          <a:stretch/>
        </p:blipFill>
        <p:spPr>
          <a:xfrm>
            <a:off x="9722732" y="-4011"/>
            <a:ext cx="2550648" cy="6858000"/>
          </a:xfrm>
          <a:prstGeom prst="rect">
            <a:avLst/>
          </a:prstGeom>
        </p:spPr>
      </p:pic>
      <p:pic>
        <p:nvPicPr>
          <p:cNvPr id="9" name="Image 8" descr="Une image contenant personne, femme, posant, tenant&#10;&#10;Description générée automatiquement">
            <a:extLst>
              <a:ext uri="{FF2B5EF4-FFF2-40B4-BE49-F238E27FC236}">
                <a16:creationId xmlns:a16="http://schemas.microsoft.com/office/drawing/2014/main" id="{4DCB9BFD-4CAB-4AD9-8962-DE3EBEDC2A49}"/>
              </a:ext>
            </a:extLst>
          </p:cNvPr>
          <p:cNvPicPr>
            <a:picLocks noChangeAspect="1"/>
          </p:cNvPicPr>
          <p:nvPr/>
        </p:nvPicPr>
        <p:blipFill rotWithShape="1">
          <a:blip r:embed="rId5">
            <a:extLst>
              <a:ext uri="{28A0092B-C50C-407E-A947-70E740481C1C}">
                <a14:useLocalDpi xmlns:a14="http://schemas.microsoft.com/office/drawing/2010/main" val="0"/>
              </a:ext>
            </a:extLst>
          </a:blip>
          <a:srcRect l="24179" r="16750"/>
          <a:stretch/>
        </p:blipFill>
        <p:spPr>
          <a:xfrm>
            <a:off x="7323468" y="9439"/>
            <a:ext cx="2430673" cy="6858000"/>
          </a:xfrm>
          <a:prstGeom prst="rect">
            <a:avLst/>
          </a:prstGeom>
        </p:spPr>
      </p:pic>
      <p:pic>
        <p:nvPicPr>
          <p:cNvPr id="11" name="Image 10" descr="Une image contenant habits, femme, intérieur, jeune&#10;&#10;Description générée automatiquement">
            <a:extLst>
              <a:ext uri="{FF2B5EF4-FFF2-40B4-BE49-F238E27FC236}">
                <a16:creationId xmlns:a16="http://schemas.microsoft.com/office/drawing/2014/main" id="{7CDFF29F-F527-4FCA-A774-17E6804C59F6}"/>
              </a:ext>
            </a:extLst>
          </p:cNvPr>
          <p:cNvPicPr>
            <a:picLocks noChangeAspect="1"/>
          </p:cNvPicPr>
          <p:nvPr/>
        </p:nvPicPr>
        <p:blipFill rotWithShape="1">
          <a:blip r:embed="rId6">
            <a:extLst>
              <a:ext uri="{28A0092B-C50C-407E-A947-70E740481C1C}">
                <a14:useLocalDpi xmlns:a14="http://schemas.microsoft.com/office/drawing/2010/main" val="0"/>
              </a:ext>
            </a:extLst>
          </a:blip>
          <a:srcRect l="22270" r="28529"/>
          <a:stretch/>
        </p:blipFill>
        <p:spPr>
          <a:xfrm>
            <a:off x="4963237" y="-4011"/>
            <a:ext cx="2359596" cy="6858000"/>
          </a:xfrm>
          <a:prstGeom prst="rect">
            <a:avLst/>
          </a:prstGeom>
        </p:spPr>
      </p:pic>
      <p:pic>
        <p:nvPicPr>
          <p:cNvPr id="13" name="Image 12" descr="Une image contenant habits, complet&#10;&#10;Description générée automatiquement">
            <a:extLst>
              <a:ext uri="{FF2B5EF4-FFF2-40B4-BE49-F238E27FC236}">
                <a16:creationId xmlns:a16="http://schemas.microsoft.com/office/drawing/2014/main" id="{0A9A1B79-650A-475B-BF73-CE2D32E7AF26}"/>
              </a:ext>
            </a:extLst>
          </p:cNvPr>
          <p:cNvPicPr>
            <a:picLocks noChangeAspect="1"/>
          </p:cNvPicPr>
          <p:nvPr/>
        </p:nvPicPr>
        <p:blipFill rotWithShape="1">
          <a:blip r:embed="rId7">
            <a:extLst>
              <a:ext uri="{28A0092B-C50C-407E-A947-70E740481C1C}">
                <a14:useLocalDpi xmlns:a14="http://schemas.microsoft.com/office/drawing/2010/main" val="0"/>
              </a:ext>
            </a:extLst>
          </a:blip>
          <a:srcRect l="14123" r="14477"/>
          <a:stretch/>
        </p:blipFill>
        <p:spPr>
          <a:xfrm>
            <a:off x="2372921" y="0"/>
            <a:ext cx="2648258" cy="6858000"/>
          </a:xfrm>
          <a:prstGeom prst="rect">
            <a:avLst/>
          </a:prstGeom>
        </p:spPr>
      </p:pic>
    </p:spTree>
    <p:extLst>
      <p:ext uri="{BB962C8B-B14F-4D97-AF65-F5344CB8AC3E}">
        <p14:creationId xmlns:p14="http://schemas.microsoft.com/office/powerpoint/2010/main" val="25871943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3C4A504-636B-43E9-B6F4-EF6E9114935C}"/>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E712A33B-D0BE-475B-B04E-7FB6EAFD1F2E}"/>
              </a:ext>
            </a:extLst>
          </p:cNvPr>
          <p:cNvSpPr>
            <a:spLocks noGrp="1"/>
          </p:cNvSpPr>
          <p:nvPr>
            <p:ph idx="1"/>
          </p:nvPr>
        </p:nvSpPr>
        <p:spPr/>
        <p:txBody>
          <a:bodyPr/>
          <a:lstStyle/>
          <a:p>
            <a:endParaRPr lang="fr-FR"/>
          </a:p>
        </p:txBody>
      </p:sp>
      <p:pic>
        <p:nvPicPr>
          <p:cNvPr id="1026" name="Picture 2" descr="100 And Single: How The Hot 100 Became America's Hit Barometer : The Record  : NPR">
            <a:extLst>
              <a:ext uri="{FF2B5EF4-FFF2-40B4-BE49-F238E27FC236}">
                <a16:creationId xmlns:a16="http://schemas.microsoft.com/office/drawing/2014/main" id="{F2981B04-7F99-4694-AE9E-163B83EA73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207674" cy="6858000"/>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 4">
            <a:extLst>
              <a:ext uri="{FF2B5EF4-FFF2-40B4-BE49-F238E27FC236}">
                <a16:creationId xmlns:a16="http://schemas.microsoft.com/office/drawing/2014/main" id="{A578DA76-C510-4DE1-B0FF-51A76B41FD1E}"/>
              </a:ext>
            </a:extLst>
          </p:cNvPr>
          <p:cNvPicPr>
            <a:picLocks noChangeAspect="1"/>
          </p:cNvPicPr>
          <p:nvPr/>
        </p:nvPicPr>
        <p:blipFill>
          <a:blip r:embed="rId3"/>
          <a:stretch>
            <a:fillRect/>
          </a:stretch>
        </p:blipFill>
        <p:spPr>
          <a:xfrm>
            <a:off x="-317500" y="4617784"/>
            <a:ext cx="12847504" cy="2240216"/>
          </a:xfrm>
          <a:prstGeom prst="rect">
            <a:avLst/>
          </a:prstGeom>
        </p:spPr>
      </p:pic>
    </p:spTree>
    <p:extLst>
      <p:ext uri="{BB962C8B-B14F-4D97-AF65-F5344CB8AC3E}">
        <p14:creationId xmlns:p14="http://schemas.microsoft.com/office/powerpoint/2010/main" val="2238235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648593"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re 1">
            <a:extLst>
              <a:ext uri="{FF2B5EF4-FFF2-40B4-BE49-F238E27FC236}">
                <a16:creationId xmlns:a16="http://schemas.microsoft.com/office/drawing/2014/main" id="{A209EE70-5ACE-42E3-BC87-4CCDA84017DE}"/>
              </a:ext>
            </a:extLst>
          </p:cNvPr>
          <p:cNvSpPr>
            <a:spLocks noGrp="1"/>
          </p:cNvSpPr>
          <p:nvPr>
            <p:ph type="title"/>
          </p:nvPr>
        </p:nvSpPr>
        <p:spPr>
          <a:xfrm>
            <a:off x="492369" y="605896"/>
            <a:ext cx="3642309" cy="5646208"/>
          </a:xfrm>
        </p:spPr>
        <p:txBody>
          <a:bodyPr anchor="ctr">
            <a:normAutofit/>
          </a:bodyPr>
          <a:lstStyle/>
          <a:p>
            <a:pPr algn="ctr"/>
            <a:r>
              <a:rPr lang="en-US" dirty="0">
                <a:solidFill>
                  <a:srgbClr val="FFFFFF"/>
                </a:solidFill>
              </a:rPr>
              <a:t>Main </a:t>
            </a:r>
            <a:br>
              <a:rPr lang="en-US" dirty="0">
                <a:solidFill>
                  <a:srgbClr val="FFFFFF"/>
                </a:solidFill>
              </a:rPr>
            </a:br>
            <a:r>
              <a:rPr lang="en-US" dirty="0">
                <a:solidFill>
                  <a:srgbClr val="FFFFFF"/>
                </a:solidFill>
              </a:rPr>
              <a:t>data wrangling</a:t>
            </a:r>
            <a:endParaRPr lang="fr-FR" dirty="0">
              <a:solidFill>
                <a:srgbClr val="FFFFFF"/>
              </a:solidFill>
            </a:endParaRPr>
          </a:p>
        </p:txBody>
      </p:sp>
      <p:sp>
        <p:nvSpPr>
          <p:cNvPr id="3" name="Espace réservé du contenu 2">
            <a:extLst>
              <a:ext uri="{FF2B5EF4-FFF2-40B4-BE49-F238E27FC236}">
                <a16:creationId xmlns:a16="http://schemas.microsoft.com/office/drawing/2014/main" id="{85523303-7159-4D51-BF53-EF0E51265F5E}"/>
              </a:ext>
            </a:extLst>
          </p:cNvPr>
          <p:cNvSpPr>
            <a:spLocks noGrp="1"/>
          </p:cNvSpPr>
          <p:nvPr>
            <p:ph idx="1"/>
          </p:nvPr>
        </p:nvSpPr>
        <p:spPr>
          <a:xfrm>
            <a:off x="5231958" y="605896"/>
            <a:ext cx="5923721" cy="5646208"/>
          </a:xfrm>
        </p:spPr>
        <p:txBody>
          <a:bodyPr anchor="ctr">
            <a:normAutofit/>
          </a:bodyPr>
          <a:lstStyle/>
          <a:p>
            <a:r>
              <a:rPr lang="en-US" sz="2400" dirty="0"/>
              <a:t>Split per decade</a:t>
            </a:r>
            <a:br>
              <a:rPr lang="en-US" sz="2400" dirty="0"/>
            </a:br>
            <a:r>
              <a:rPr lang="en-US" dirty="0"/>
              <a:t>&gt; From 60’s to 2010’s</a:t>
            </a:r>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24394692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C96C8BAF-68F3-4B78-B238-35DF5D8656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4F4CD6D0-5A87-4BA2-A13A-0E40511C3CF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4774" y="699565"/>
            <a:ext cx="3553132" cy="5156200"/>
            <a:chOff x="7807230" y="2012810"/>
            <a:chExt cx="3251252" cy="3459865"/>
          </a:xfrm>
        </p:grpSpPr>
        <p:sp>
          <p:nvSpPr>
            <p:cNvPr id="15" name="Rectangle 14">
              <a:extLst>
                <a:ext uri="{FF2B5EF4-FFF2-40B4-BE49-F238E27FC236}">
                  <a16:creationId xmlns:a16="http://schemas.microsoft.com/office/drawing/2014/main" id="{5877EAC0-2063-444D-8EE9-72FED2E03B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07230" y="2012810"/>
              <a:ext cx="3251252" cy="3459865"/>
            </a:xfrm>
            <a:prstGeom prst="rect">
              <a:avLst/>
            </a:prstGeom>
            <a:gradFill>
              <a:gsLst>
                <a:gs pos="0">
                  <a:srgbClr val="000001"/>
                </a:gs>
                <a:gs pos="100000">
                  <a:srgbClr val="191919"/>
                </a:gs>
              </a:gsLst>
            </a:gradFill>
            <a:ln w="76200" cmpd="sng">
              <a:noFill/>
              <a:miter lim="800000"/>
            </a:ln>
            <a:effectLst>
              <a:outerShdw blurRad="127000" dist="1905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2C155BF8-661A-4F4A-B4EC-923105C692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07231" y="2026142"/>
              <a:ext cx="3251250" cy="3440203"/>
            </a:xfrm>
            <a:prstGeom prst="rect">
              <a:avLst/>
            </a:prstGeom>
            <a:gradFill>
              <a:gsLst>
                <a:gs pos="0">
                  <a:srgbClr val="DADADA"/>
                </a:gs>
                <a:gs pos="100000">
                  <a:srgbClr val="FFFFFE"/>
                </a:gs>
              </a:gsLst>
              <a:lin ang="16200000" scaled="0"/>
            </a:gradFill>
            <a:ln w="762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w="38100" h="38100"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5" name="Image 4">
            <a:extLst>
              <a:ext uri="{FF2B5EF4-FFF2-40B4-BE49-F238E27FC236}">
                <a16:creationId xmlns:a16="http://schemas.microsoft.com/office/drawing/2014/main" id="{6A70B733-2B1E-4879-996F-EE7B7387EF2A}"/>
              </a:ext>
            </a:extLst>
          </p:cNvPr>
          <p:cNvPicPr>
            <a:picLocks noChangeAspect="1"/>
          </p:cNvPicPr>
          <p:nvPr/>
        </p:nvPicPr>
        <p:blipFill>
          <a:blip r:embed="rId3"/>
          <a:stretch>
            <a:fillRect/>
          </a:stretch>
        </p:blipFill>
        <p:spPr>
          <a:xfrm>
            <a:off x="4487333" y="2013907"/>
            <a:ext cx="3209544" cy="2527515"/>
          </a:xfrm>
          <a:prstGeom prst="rect">
            <a:avLst/>
          </a:prstGeom>
        </p:spPr>
      </p:pic>
      <p:grpSp>
        <p:nvGrpSpPr>
          <p:cNvPr id="22" name="Group 21">
            <a:extLst>
              <a:ext uri="{FF2B5EF4-FFF2-40B4-BE49-F238E27FC236}">
                <a16:creationId xmlns:a16="http://schemas.microsoft.com/office/drawing/2014/main" id="{6EFC3492-86BD-4D75-B5B4-C2DBFE0BD1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104093" y="699565"/>
            <a:ext cx="3553132" cy="5156200"/>
            <a:chOff x="7807230" y="2012810"/>
            <a:chExt cx="3251252" cy="3459865"/>
          </a:xfrm>
        </p:grpSpPr>
        <p:sp>
          <p:nvSpPr>
            <p:cNvPr id="23" name="Rectangle 22">
              <a:extLst>
                <a:ext uri="{FF2B5EF4-FFF2-40B4-BE49-F238E27FC236}">
                  <a16:creationId xmlns:a16="http://schemas.microsoft.com/office/drawing/2014/main" id="{F72E5074-2516-4705-BFF1-F508394A0A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07230" y="2012810"/>
              <a:ext cx="3251252" cy="3459865"/>
            </a:xfrm>
            <a:prstGeom prst="rect">
              <a:avLst/>
            </a:prstGeom>
            <a:gradFill>
              <a:gsLst>
                <a:gs pos="0">
                  <a:srgbClr val="000001"/>
                </a:gs>
                <a:gs pos="100000">
                  <a:srgbClr val="191919"/>
                </a:gs>
              </a:gsLst>
            </a:gradFill>
            <a:ln w="76200" cmpd="sng">
              <a:noFill/>
              <a:miter lim="800000"/>
            </a:ln>
            <a:effectLst>
              <a:outerShdw blurRad="127000" dist="1905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02259E4C-F24C-4180-AEC3-76255D535E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07231" y="2026142"/>
              <a:ext cx="3251250" cy="3440203"/>
            </a:xfrm>
            <a:prstGeom prst="rect">
              <a:avLst/>
            </a:prstGeom>
            <a:gradFill>
              <a:gsLst>
                <a:gs pos="0">
                  <a:srgbClr val="DADADA"/>
                </a:gs>
                <a:gs pos="100000">
                  <a:srgbClr val="FFFFFE"/>
                </a:gs>
              </a:gsLst>
              <a:lin ang="16200000" scaled="0"/>
            </a:gradFill>
            <a:ln w="762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w="38100" h="38100"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3" name="Image 2">
            <a:extLst>
              <a:ext uri="{FF2B5EF4-FFF2-40B4-BE49-F238E27FC236}">
                <a16:creationId xmlns:a16="http://schemas.microsoft.com/office/drawing/2014/main" id="{68891EEF-B2D6-425B-9D2B-E5A087A316FE}"/>
              </a:ext>
            </a:extLst>
          </p:cNvPr>
          <p:cNvPicPr>
            <a:picLocks noChangeAspect="1"/>
          </p:cNvPicPr>
          <p:nvPr/>
        </p:nvPicPr>
        <p:blipFill>
          <a:blip r:embed="rId4"/>
          <a:stretch>
            <a:fillRect/>
          </a:stretch>
        </p:blipFill>
        <p:spPr>
          <a:xfrm>
            <a:off x="8229548" y="2013907"/>
            <a:ext cx="3209544" cy="2696017"/>
          </a:xfrm>
          <a:prstGeom prst="rect">
            <a:avLst/>
          </a:prstGeom>
        </p:spPr>
      </p:pic>
      <p:grpSp>
        <p:nvGrpSpPr>
          <p:cNvPr id="18" name="Group 17">
            <a:extLst>
              <a:ext uri="{FF2B5EF4-FFF2-40B4-BE49-F238E27FC236}">
                <a16:creationId xmlns:a16="http://schemas.microsoft.com/office/drawing/2014/main" id="{E9537076-EF48-4F72-9164-FD8260D550A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319434" y="699565"/>
            <a:ext cx="3553132" cy="5156200"/>
            <a:chOff x="7807230" y="2012810"/>
            <a:chExt cx="3251252" cy="3459865"/>
          </a:xfrm>
        </p:grpSpPr>
        <p:sp>
          <p:nvSpPr>
            <p:cNvPr id="19" name="Rectangle 18">
              <a:extLst>
                <a:ext uri="{FF2B5EF4-FFF2-40B4-BE49-F238E27FC236}">
                  <a16:creationId xmlns:a16="http://schemas.microsoft.com/office/drawing/2014/main" id="{689673CB-C48B-4D05-B6E4-B88CD5BAA0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07230" y="2012810"/>
              <a:ext cx="3251252" cy="3459865"/>
            </a:xfrm>
            <a:prstGeom prst="rect">
              <a:avLst/>
            </a:prstGeom>
            <a:gradFill>
              <a:gsLst>
                <a:gs pos="0">
                  <a:srgbClr val="000001"/>
                </a:gs>
                <a:gs pos="100000">
                  <a:srgbClr val="191919"/>
                </a:gs>
              </a:gsLst>
            </a:gradFill>
            <a:ln w="76200" cmpd="sng">
              <a:noFill/>
              <a:miter lim="800000"/>
            </a:ln>
            <a:effectLst>
              <a:outerShdw blurRad="127000" dist="1905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96C31A20-B341-476E-8C04-A26C87E149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07231" y="2026142"/>
              <a:ext cx="3251250" cy="3440203"/>
            </a:xfrm>
            <a:prstGeom prst="rect">
              <a:avLst/>
            </a:prstGeom>
            <a:gradFill>
              <a:gsLst>
                <a:gs pos="0">
                  <a:srgbClr val="DADADA"/>
                </a:gs>
                <a:gs pos="100000">
                  <a:srgbClr val="FFFFFE"/>
                </a:gs>
              </a:gsLst>
              <a:lin ang="16200000" scaled="0"/>
            </a:gradFill>
            <a:ln w="762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w="38100" h="38100"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10" name="Image 9">
            <a:extLst>
              <a:ext uri="{FF2B5EF4-FFF2-40B4-BE49-F238E27FC236}">
                <a16:creationId xmlns:a16="http://schemas.microsoft.com/office/drawing/2014/main" id="{9D260E22-BEB2-489B-8B76-0E5A3C26C3C1}"/>
              </a:ext>
            </a:extLst>
          </p:cNvPr>
          <p:cNvPicPr>
            <a:picLocks noChangeAspect="1"/>
          </p:cNvPicPr>
          <p:nvPr/>
        </p:nvPicPr>
        <p:blipFill rotWithShape="1">
          <a:blip r:embed="rId5"/>
          <a:srcRect r="5145"/>
          <a:stretch/>
        </p:blipFill>
        <p:spPr>
          <a:xfrm>
            <a:off x="638608" y="2107455"/>
            <a:ext cx="3350346" cy="2433967"/>
          </a:xfrm>
          <a:prstGeom prst="rect">
            <a:avLst/>
          </a:prstGeom>
        </p:spPr>
      </p:pic>
      <p:pic>
        <p:nvPicPr>
          <p:cNvPr id="13" name="Image 12">
            <a:extLst>
              <a:ext uri="{FF2B5EF4-FFF2-40B4-BE49-F238E27FC236}">
                <a16:creationId xmlns:a16="http://schemas.microsoft.com/office/drawing/2014/main" id="{DA722187-1DB7-4827-AD63-63DF1913ACB1}"/>
              </a:ext>
            </a:extLst>
          </p:cNvPr>
          <p:cNvPicPr>
            <a:picLocks noChangeAspect="1"/>
          </p:cNvPicPr>
          <p:nvPr/>
        </p:nvPicPr>
        <p:blipFill>
          <a:blip r:embed="rId6"/>
          <a:stretch>
            <a:fillRect/>
          </a:stretch>
        </p:blipFill>
        <p:spPr>
          <a:xfrm>
            <a:off x="4487333" y="1969433"/>
            <a:ext cx="3312133" cy="2616462"/>
          </a:xfrm>
          <a:prstGeom prst="rect">
            <a:avLst/>
          </a:prstGeom>
        </p:spPr>
      </p:pic>
    </p:spTree>
    <p:extLst>
      <p:ext uri="{BB962C8B-B14F-4D97-AF65-F5344CB8AC3E}">
        <p14:creationId xmlns:p14="http://schemas.microsoft.com/office/powerpoint/2010/main" val="313002733"/>
      </p:ext>
    </p:extLst>
  </p:cSld>
  <p:clrMapOvr>
    <a:masterClrMapping/>
  </p:clrMapOvr>
</p:sld>
</file>

<file path=ppt/theme/theme1.xml><?xml version="1.0" encoding="utf-8"?>
<a:theme xmlns:a="http://schemas.openxmlformats.org/drawingml/2006/main" name="RetrospectVTI">
  <a:themeElements>
    <a:clrScheme name="AnalogousFromDarkSeedLeftStep">
      <a:dk1>
        <a:srgbClr val="000000"/>
      </a:dk1>
      <a:lt1>
        <a:srgbClr val="FFFFFF"/>
      </a:lt1>
      <a:dk2>
        <a:srgbClr val="171734"/>
      </a:dk2>
      <a:lt2>
        <a:srgbClr val="F0F3F1"/>
      </a:lt2>
      <a:accent1>
        <a:srgbClr val="E729A9"/>
      </a:accent1>
      <a:accent2>
        <a:srgbClr val="C417D5"/>
      </a:accent2>
      <a:accent3>
        <a:srgbClr val="8729E7"/>
      </a:accent3>
      <a:accent4>
        <a:srgbClr val="3528D8"/>
      </a:accent4>
      <a:accent5>
        <a:srgbClr val="296AE7"/>
      </a:accent5>
      <a:accent6>
        <a:srgbClr val="17A7D5"/>
      </a:accent6>
      <a:hlink>
        <a:srgbClr val="3F55BF"/>
      </a:hlink>
      <a:folHlink>
        <a:srgbClr val="7F7F7F"/>
      </a:folHlink>
    </a:clrScheme>
    <a:fontScheme name="Retrospect">
      <a:majorFont>
        <a:latin typeface="Univers Condensed"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Univers"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55</TotalTime>
  <Words>330</Words>
  <Application>Microsoft Office PowerPoint</Application>
  <PresentationFormat>Grand écran</PresentationFormat>
  <Paragraphs>53</Paragraphs>
  <Slides>23</Slides>
  <Notes>10</Notes>
  <HiddenSlides>0</HiddenSlides>
  <MMClips>0</MMClips>
  <ScaleCrop>false</ScaleCrop>
  <HeadingPairs>
    <vt:vector size="6" baseType="variant">
      <vt:variant>
        <vt:lpstr>Polices utilisées</vt:lpstr>
      </vt:variant>
      <vt:variant>
        <vt:i4>3</vt:i4>
      </vt:variant>
      <vt:variant>
        <vt:lpstr>Thème</vt:lpstr>
      </vt:variant>
      <vt:variant>
        <vt:i4>1</vt:i4>
      </vt:variant>
      <vt:variant>
        <vt:lpstr>Titres des diapositives</vt:lpstr>
      </vt:variant>
      <vt:variant>
        <vt:i4>23</vt:i4>
      </vt:variant>
    </vt:vector>
  </HeadingPairs>
  <TitlesOfParts>
    <vt:vector size="27" baseType="lpstr">
      <vt:lpstr>Calibri</vt:lpstr>
      <vt:lpstr>Univers</vt:lpstr>
      <vt:lpstr>Univers Condensed</vt:lpstr>
      <vt:lpstr>RetrospectVTI</vt:lpstr>
      <vt:lpstr>1960 – 2020 Trend Study</vt:lpstr>
      <vt:lpstr>Présentation PowerPoint</vt:lpstr>
      <vt:lpstr>Présentation PowerPoint</vt:lpstr>
      <vt:lpstr>Présentation PowerPoint</vt:lpstr>
      <vt:lpstr>Is it easier or more difficult to become and stay No1 ?</vt:lpstr>
      <vt:lpstr>Présentation PowerPoint</vt:lpstr>
      <vt:lpstr>Présentation PowerPoint</vt:lpstr>
      <vt:lpstr>Main  data wrangling</vt:lpstr>
      <vt:lpstr>Présentation PowerPoint</vt:lpstr>
      <vt:lpstr>Main  data wrangling</vt:lpstr>
      <vt:lpstr>Présentation PowerPoint</vt:lpstr>
      <vt:lpstr>Présentation PowerPoint</vt:lpstr>
      <vt:lpstr>Main  data wrangling</vt:lpstr>
      <vt:lpstr>Présentation PowerPoint</vt:lpstr>
      <vt:lpstr>Présentation PowerPoint</vt:lpstr>
      <vt:lpstr>Présentation PowerPoint</vt:lpstr>
      <vt:lpstr>Présentation PowerPoint</vt:lpstr>
      <vt:lpstr>Présentation PowerPoint</vt:lpstr>
      <vt:lpstr>Présentation PowerPoint</vt:lpstr>
      <vt:lpstr> </vt:lpstr>
      <vt:lpstr>Long Tail curved than never</vt:lpstr>
      <vt:lpstr>Présentation PowerPoint</vt:lpstr>
      <vt:lpstr>Next step &amp; 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1960 – 2020 Trend Study</dc:title>
  <dc:creator>Fred Z</dc:creator>
  <cp:lastModifiedBy>Fred Z</cp:lastModifiedBy>
  <cp:revision>6</cp:revision>
  <dcterms:created xsi:type="dcterms:W3CDTF">2020-11-03T16:11:22Z</dcterms:created>
  <dcterms:modified xsi:type="dcterms:W3CDTF">2020-11-03T20:46:06Z</dcterms:modified>
</cp:coreProperties>
</file>